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8" r:id="rId1"/>
  </p:sldMasterIdLst>
  <p:notesMasterIdLst>
    <p:notesMasterId r:id="rId34"/>
  </p:notesMasterIdLst>
  <p:sldIdLst>
    <p:sldId id="294" r:id="rId2"/>
    <p:sldId id="278" r:id="rId3"/>
    <p:sldId id="317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269" r:id="rId15"/>
    <p:sldId id="272" r:id="rId16"/>
    <p:sldId id="308" r:id="rId17"/>
    <p:sldId id="309" r:id="rId18"/>
    <p:sldId id="314" r:id="rId19"/>
    <p:sldId id="315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voker" initials="I" lastIdx="1" clrIdx="0">
    <p:extLst>
      <p:ext uri="{19B8F6BF-5375-455C-9EA6-DF929625EA0E}">
        <p15:presenceInfo xmlns:p15="http://schemas.microsoft.com/office/powerpoint/2012/main" userId="Invok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27T13:08:43.464" idx="1">
    <p:pos x="5823" y="602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C8FDCE-72D7-499E-8AAE-B7A4ACDD43C4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027F6002-5CC4-48EB-A975-68AED395B7BD}">
      <dgm:prSet phldrT="[Текст]"/>
      <dgm:spPr/>
      <dgm:t>
        <a:bodyPr anchor="ctr" anchorCtr="0"/>
        <a:lstStyle/>
        <a:p>
          <a:pPr algn="ctr">
            <a:buNone/>
          </a:pPr>
          <a:r>
            <a:rPr lang="ru-RU" altLang="ru-RU" b="1" dirty="0">
              <a:latin typeface="+mn-lt"/>
              <a:cs typeface="Arial" panose="020B0604020202020204" pitchFamily="34" charset="0"/>
            </a:rPr>
            <a:t>1 передел</a:t>
          </a:r>
          <a:endParaRPr lang="ru-RU" dirty="0">
            <a:latin typeface="+mn-lt"/>
            <a:cs typeface="Arial" panose="020B0604020202020204" pitchFamily="34" charset="0"/>
          </a:endParaRPr>
        </a:p>
      </dgm:t>
    </dgm:pt>
    <dgm:pt modelId="{5DEFE44B-9E1D-4E6D-97A6-5A5F7F323285}" type="parTrans" cxnId="{C7FE1F0D-83E9-4755-8F08-545C4343A6D2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08311228-A8A8-4165-9B11-C1B6EA8E2866}" type="sibTrans" cxnId="{C7FE1F0D-83E9-4755-8F08-545C4343A6D2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AADD1239-840C-43C4-8997-0F8162CFB00B}">
      <dgm:prSet phldrT="[Текст]"/>
      <dgm:spPr/>
      <dgm:t>
        <a:bodyPr anchor="ctr" anchorCtr="0"/>
        <a:lstStyle/>
        <a:p>
          <a:pPr algn="ctr">
            <a:buNone/>
          </a:pPr>
          <a:r>
            <a:rPr lang="ru-RU" altLang="ru-RU" b="1" dirty="0">
              <a:latin typeface="+mn-lt"/>
              <a:cs typeface="Arial" panose="020B0604020202020204" pitchFamily="34" charset="0"/>
            </a:rPr>
            <a:t>2 передел</a:t>
          </a:r>
          <a:endParaRPr lang="ru-RU" dirty="0">
            <a:latin typeface="+mn-lt"/>
            <a:cs typeface="Arial" panose="020B0604020202020204" pitchFamily="34" charset="0"/>
          </a:endParaRPr>
        </a:p>
      </dgm:t>
    </dgm:pt>
    <dgm:pt modelId="{21C9B6F3-D19B-4121-9536-A5878CBA1649}" type="parTrans" cxnId="{63BD1860-2B9D-4143-80A1-67FF47B0831D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D4C22DEB-D7A2-4AD0-A08E-711846EC1A58}" type="sibTrans" cxnId="{63BD1860-2B9D-4143-80A1-67FF47B0831D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838AF103-6A15-475A-9301-6DEBC43FAFAD}">
      <dgm:prSet phldrT="[Текст]"/>
      <dgm:spPr/>
      <dgm:t>
        <a:bodyPr anchor="ctr" anchorCtr="0"/>
        <a:lstStyle/>
        <a:p>
          <a:pPr algn="ctr">
            <a:buNone/>
          </a:pPr>
          <a:r>
            <a:rPr lang="ru-RU" altLang="ru-RU" b="1" dirty="0">
              <a:latin typeface="+mn-lt"/>
              <a:cs typeface="Arial" panose="020B0604020202020204" pitchFamily="34" charset="0"/>
            </a:rPr>
            <a:t>3 передел</a:t>
          </a:r>
          <a:endParaRPr lang="ru-RU" dirty="0">
            <a:latin typeface="+mn-lt"/>
            <a:cs typeface="Arial" panose="020B0604020202020204" pitchFamily="34" charset="0"/>
          </a:endParaRPr>
        </a:p>
      </dgm:t>
    </dgm:pt>
    <dgm:pt modelId="{0CAC9306-88F2-420F-9F6B-87C8E6D51D22}" type="parTrans" cxnId="{03393E8F-E651-4315-A225-E016A2B6D26D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FA5F2386-F0A4-4B78-ADA2-D67D1B0FDB14}" type="sibTrans" cxnId="{03393E8F-E651-4315-A225-E016A2B6D26D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F0CBA83A-37DA-452D-B913-0E1EED0F87A9}">
      <dgm:prSet phldrT="[Текст]"/>
      <dgm:spPr/>
      <dgm:t>
        <a:bodyPr anchor="ctr" anchorCtr="0"/>
        <a:lstStyle/>
        <a:p>
          <a:pPr algn="ctr">
            <a:buNone/>
          </a:pPr>
          <a:r>
            <a:rPr lang="ru-RU" altLang="ru-RU" b="1" dirty="0">
              <a:latin typeface="+mn-lt"/>
              <a:cs typeface="Arial" panose="020B0604020202020204" pitchFamily="34" charset="0"/>
            </a:rPr>
            <a:t>4 передел</a:t>
          </a:r>
        </a:p>
      </dgm:t>
    </dgm:pt>
    <dgm:pt modelId="{3B5706B5-47D5-4764-A908-3175070F2AA3}" type="parTrans" cxnId="{EB9E3517-B23A-4171-AEEF-5E8964BA71CB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E15520AD-5553-4E7E-912B-80BE6B96E4E1}" type="sibTrans" cxnId="{EB9E3517-B23A-4171-AEEF-5E8964BA71CB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501B7B6C-4968-4940-9902-1BCA35825B18}">
      <dgm:prSet phldrT="[Текст]"/>
      <dgm:spPr/>
      <dgm:t>
        <a:bodyPr anchor="ctr" anchorCtr="0"/>
        <a:lstStyle/>
        <a:p>
          <a:pPr algn="ctr">
            <a:buNone/>
          </a:pPr>
          <a:r>
            <a:rPr lang="ru-RU" altLang="ru-RU" dirty="0">
              <a:latin typeface="+mn-lt"/>
              <a:cs typeface="Arial" panose="020B0604020202020204" pitchFamily="34" charset="0"/>
            </a:rPr>
            <a:t>Производство материалов и комплектующих</a:t>
          </a:r>
          <a:endParaRPr lang="ru-RU" dirty="0">
            <a:latin typeface="+mn-lt"/>
            <a:cs typeface="Arial" panose="020B0604020202020204" pitchFamily="34" charset="0"/>
          </a:endParaRPr>
        </a:p>
      </dgm:t>
    </dgm:pt>
    <dgm:pt modelId="{7EDC43E4-9F09-4257-BE92-A9692B82D95E}" type="parTrans" cxnId="{4972BA8C-14C2-42DC-A160-D8622E848409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59F7577A-0023-4176-940C-B9867D1402E2}" type="sibTrans" cxnId="{4972BA8C-14C2-42DC-A160-D8622E848409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55C47AE1-079D-49CB-8542-ED589E2370FE}">
      <dgm:prSet phldrT="[Текст]"/>
      <dgm:spPr/>
      <dgm:t>
        <a:bodyPr anchor="ctr" anchorCtr="0"/>
        <a:lstStyle/>
        <a:p>
          <a:pPr algn="ctr">
            <a:buNone/>
          </a:pPr>
          <a:r>
            <a:rPr lang="ru-RU" altLang="ru-RU" dirty="0">
              <a:latin typeface="+mn-lt"/>
              <a:cs typeface="Arial" panose="020B0604020202020204" pitchFamily="34" charset="0"/>
            </a:rPr>
            <a:t>Производство деталей и технические работы</a:t>
          </a:r>
          <a:endParaRPr lang="ru-RU" dirty="0">
            <a:latin typeface="+mn-lt"/>
            <a:cs typeface="Arial" panose="020B0604020202020204" pitchFamily="34" charset="0"/>
          </a:endParaRPr>
        </a:p>
      </dgm:t>
    </dgm:pt>
    <dgm:pt modelId="{0AC0ACF2-12F7-4CB8-8B55-D654D983C5F6}" type="parTrans" cxnId="{A5A42246-C989-4096-85F3-91FF2D5BC230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8C7F1954-D28D-4675-98D0-E91B9B962345}" type="sibTrans" cxnId="{A5A42246-C989-4096-85F3-91FF2D5BC230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D331F46B-BB70-4684-A4BC-F99D52E1A5BD}">
      <dgm:prSet phldrT="[Текст]"/>
      <dgm:spPr/>
      <dgm:t>
        <a:bodyPr anchor="ctr" anchorCtr="0"/>
        <a:lstStyle/>
        <a:p>
          <a:pPr algn="ctr">
            <a:buNone/>
          </a:pPr>
          <a:r>
            <a:rPr lang="ru-RU" altLang="ru-RU" dirty="0">
              <a:latin typeface="+mn-lt"/>
              <a:cs typeface="Arial" panose="020B0604020202020204" pitchFamily="34" charset="0"/>
            </a:rPr>
            <a:t>Сборка и испытания конечной продукции</a:t>
          </a:r>
          <a:endParaRPr lang="ru-RU" altLang="ru-RU" b="1" dirty="0">
            <a:latin typeface="+mn-lt"/>
            <a:cs typeface="Arial" panose="020B0604020202020204" pitchFamily="34" charset="0"/>
          </a:endParaRPr>
        </a:p>
      </dgm:t>
    </dgm:pt>
    <dgm:pt modelId="{58EBD2F0-DF6D-4165-AECC-E629D040EBE6}" type="parTrans" cxnId="{3C45983C-2808-4FD9-80BD-EC178D6C4367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16A87F84-AB7E-4827-9EDC-95123391B906}" type="sibTrans" cxnId="{3C45983C-2808-4FD9-80BD-EC178D6C4367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D383CE0B-8CD4-43BB-AAA3-A4F17F42668D}">
      <dgm:prSet phldrT="[Текст]"/>
      <dgm:spPr/>
      <dgm:t>
        <a:bodyPr anchor="ctr" anchorCtr="0"/>
        <a:lstStyle/>
        <a:p>
          <a:pPr algn="ctr">
            <a:buNone/>
          </a:pPr>
          <a:r>
            <a:rPr lang="ru-RU" altLang="ru-RU" dirty="0">
              <a:latin typeface="+mn-lt"/>
              <a:cs typeface="Arial" panose="020B0604020202020204" pitchFamily="34" charset="0"/>
            </a:rPr>
            <a:t>Производство сырья</a:t>
          </a:r>
          <a:endParaRPr lang="ru-RU" dirty="0">
            <a:latin typeface="+mn-lt"/>
            <a:cs typeface="Arial" panose="020B0604020202020204" pitchFamily="34" charset="0"/>
          </a:endParaRPr>
        </a:p>
      </dgm:t>
    </dgm:pt>
    <dgm:pt modelId="{E8118F44-B3FB-456A-BAC7-68804656EDCF}" type="sibTrans" cxnId="{7AD80ECA-0A48-4B54-AFA0-5311D9883CE2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053EBB4A-997B-4EB6-BF9A-4B3FA935FC0D}" type="parTrans" cxnId="{7AD80ECA-0A48-4B54-AFA0-5311D9883CE2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41DB6B74-7C80-4B76-92F0-2ED10AFF892F}" type="pres">
      <dgm:prSet presAssocID="{75C8FDCE-72D7-499E-8AAE-B7A4ACDD43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41A0AA-EC99-49FC-9440-2FBA30782A8F}" type="pres">
      <dgm:prSet presAssocID="{027F6002-5CC4-48EB-A975-68AED395B7BD}" presName="parAndCh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179C4B-EADB-4FA4-A563-81FB6E6F3836}" type="pres">
      <dgm:prSet presAssocID="{08311228-A8A8-4165-9B11-C1B6EA8E2866}" presName="parAndChSpace" presStyleCnt="0"/>
      <dgm:spPr/>
    </dgm:pt>
    <dgm:pt modelId="{A3FEA0EC-60C2-4AB7-A546-015C294F7B75}" type="pres">
      <dgm:prSet presAssocID="{AADD1239-840C-43C4-8997-0F8162CFB00B}" presName="parAndChTx" presStyleLbl="node1" presStyleIdx="1" presStyleCnt="4" custLinFactNeighborX="13014" custLinFactNeighborY="-10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60E3ED-A26C-44B9-94C9-63580E0EFAAF}" type="pres">
      <dgm:prSet presAssocID="{D4C22DEB-D7A2-4AD0-A08E-711846EC1A58}" presName="parAndChSpace" presStyleCnt="0"/>
      <dgm:spPr/>
    </dgm:pt>
    <dgm:pt modelId="{807ACFCA-784F-409E-9AC4-282E2E1531E7}" type="pres">
      <dgm:prSet presAssocID="{838AF103-6A15-475A-9301-6DEBC43FAFAD}" presName="parAndChTx" presStyleLbl="node1" presStyleIdx="2" presStyleCnt="4" custScaleX="104518" custLinFactNeighborX="-35871" custLinFactNeighborY="-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B7C726-AFB1-4E30-B987-F0731B4D3733}" type="pres">
      <dgm:prSet presAssocID="{FA5F2386-F0A4-4B78-ADA2-D67D1B0FDB14}" presName="parAndChSpace" presStyleCnt="0"/>
      <dgm:spPr/>
    </dgm:pt>
    <dgm:pt modelId="{480EC466-0DA4-435D-93E3-98417E2C03B1}" type="pres">
      <dgm:prSet presAssocID="{F0CBA83A-37DA-452D-B913-0E1EED0F87A9}" presName="parAndChTx" presStyleLbl="node1" presStyleIdx="3" presStyleCnt="4" custLinFactNeighborX="-51908" custLinFactNeighborY="-3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393E8F-E651-4315-A225-E016A2B6D26D}" srcId="{75C8FDCE-72D7-499E-8AAE-B7A4ACDD43C4}" destId="{838AF103-6A15-475A-9301-6DEBC43FAFAD}" srcOrd="2" destOrd="0" parTransId="{0CAC9306-88F2-420F-9F6B-87C8E6D51D22}" sibTransId="{FA5F2386-F0A4-4B78-ADA2-D67D1B0FDB14}"/>
    <dgm:cxn modelId="{C4833705-1D5C-4BDE-AEA2-A73DF76296D6}" type="presOf" srcId="{027F6002-5CC4-48EB-A975-68AED395B7BD}" destId="{EC41A0AA-EC99-49FC-9440-2FBA30782A8F}" srcOrd="0" destOrd="0" presId="urn:microsoft.com/office/officeart/2005/8/layout/hChevron3"/>
    <dgm:cxn modelId="{F19AFC85-125B-4145-BC0E-0D42BE22AC30}" type="presOf" srcId="{F0CBA83A-37DA-452D-B913-0E1EED0F87A9}" destId="{480EC466-0DA4-435D-93E3-98417E2C03B1}" srcOrd="0" destOrd="0" presId="urn:microsoft.com/office/officeart/2005/8/layout/hChevron3"/>
    <dgm:cxn modelId="{4972BA8C-14C2-42DC-A160-D8622E848409}" srcId="{AADD1239-840C-43C4-8997-0F8162CFB00B}" destId="{501B7B6C-4968-4940-9902-1BCA35825B18}" srcOrd="0" destOrd="0" parTransId="{7EDC43E4-9F09-4257-BE92-A9692B82D95E}" sibTransId="{59F7577A-0023-4176-940C-B9867D1402E2}"/>
    <dgm:cxn modelId="{5F511F49-468F-4B2D-9042-66A81934EFAB}" type="presOf" srcId="{55C47AE1-079D-49CB-8542-ED589E2370FE}" destId="{807ACFCA-784F-409E-9AC4-282E2E1531E7}" srcOrd="0" destOrd="1" presId="urn:microsoft.com/office/officeart/2005/8/layout/hChevron3"/>
    <dgm:cxn modelId="{B6108DAB-0109-4B14-8E3B-3DDB5060E13D}" type="presOf" srcId="{501B7B6C-4968-4940-9902-1BCA35825B18}" destId="{A3FEA0EC-60C2-4AB7-A546-015C294F7B75}" srcOrd="0" destOrd="1" presId="urn:microsoft.com/office/officeart/2005/8/layout/hChevron3"/>
    <dgm:cxn modelId="{BDD6770E-4D3A-47C4-826E-8D3F3E1C1516}" type="presOf" srcId="{D383CE0B-8CD4-43BB-AAA3-A4F17F42668D}" destId="{EC41A0AA-EC99-49FC-9440-2FBA30782A8F}" srcOrd="0" destOrd="1" presId="urn:microsoft.com/office/officeart/2005/8/layout/hChevron3"/>
    <dgm:cxn modelId="{7AD80ECA-0A48-4B54-AFA0-5311D9883CE2}" srcId="{027F6002-5CC4-48EB-A975-68AED395B7BD}" destId="{D383CE0B-8CD4-43BB-AAA3-A4F17F42668D}" srcOrd="0" destOrd="0" parTransId="{053EBB4A-997B-4EB6-BF9A-4B3FA935FC0D}" sibTransId="{E8118F44-B3FB-456A-BAC7-68804656EDCF}"/>
    <dgm:cxn modelId="{DD0B3E00-100B-4C0C-B8F8-BE6D67B6B6E8}" type="presOf" srcId="{D331F46B-BB70-4684-A4BC-F99D52E1A5BD}" destId="{480EC466-0DA4-435D-93E3-98417E2C03B1}" srcOrd="0" destOrd="1" presId="urn:microsoft.com/office/officeart/2005/8/layout/hChevron3"/>
    <dgm:cxn modelId="{3C45983C-2808-4FD9-80BD-EC178D6C4367}" srcId="{F0CBA83A-37DA-452D-B913-0E1EED0F87A9}" destId="{D331F46B-BB70-4684-A4BC-F99D52E1A5BD}" srcOrd="0" destOrd="0" parTransId="{58EBD2F0-DF6D-4165-AECC-E629D040EBE6}" sibTransId="{16A87F84-AB7E-4827-9EDC-95123391B906}"/>
    <dgm:cxn modelId="{EB9E3517-B23A-4171-AEEF-5E8964BA71CB}" srcId="{75C8FDCE-72D7-499E-8AAE-B7A4ACDD43C4}" destId="{F0CBA83A-37DA-452D-B913-0E1EED0F87A9}" srcOrd="3" destOrd="0" parTransId="{3B5706B5-47D5-4764-A908-3175070F2AA3}" sibTransId="{E15520AD-5553-4E7E-912B-80BE6B96E4E1}"/>
    <dgm:cxn modelId="{A5A42246-C989-4096-85F3-91FF2D5BC230}" srcId="{838AF103-6A15-475A-9301-6DEBC43FAFAD}" destId="{55C47AE1-079D-49CB-8542-ED589E2370FE}" srcOrd="0" destOrd="0" parTransId="{0AC0ACF2-12F7-4CB8-8B55-D654D983C5F6}" sibTransId="{8C7F1954-D28D-4675-98D0-E91B9B962345}"/>
    <dgm:cxn modelId="{E080926E-8B62-4F7C-94B5-B110110FE6EA}" type="presOf" srcId="{AADD1239-840C-43C4-8997-0F8162CFB00B}" destId="{A3FEA0EC-60C2-4AB7-A546-015C294F7B75}" srcOrd="0" destOrd="0" presId="urn:microsoft.com/office/officeart/2005/8/layout/hChevron3"/>
    <dgm:cxn modelId="{63BD1860-2B9D-4143-80A1-67FF47B0831D}" srcId="{75C8FDCE-72D7-499E-8AAE-B7A4ACDD43C4}" destId="{AADD1239-840C-43C4-8997-0F8162CFB00B}" srcOrd="1" destOrd="0" parTransId="{21C9B6F3-D19B-4121-9536-A5878CBA1649}" sibTransId="{D4C22DEB-D7A2-4AD0-A08E-711846EC1A58}"/>
    <dgm:cxn modelId="{ADD49AC2-EFE0-4970-9BD9-112B0D855B5E}" type="presOf" srcId="{75C8FDCE-72D7-499E-8AAE-B7A4ACDD43C4}" destId="{41DB6B74-7C80-4B76-92F0-2ED10AFF892F}" srcOrd="0" destOrd="0" presId="urn:microsoft.com/office/officeart/2005/8/layout/hChevron3"/>
    <dgm:cxn modelId="{BD51A4C2-D7EE-4893-94A9-79A25F49319F}" type="presOf" srcId="{838AF103-6A15-475A-9301-6DEBC43FAFAD}" destId="{807ACFCA-784F-409E-9AC4-282E2E1531E7}" srcOrd="0" destOrd="0" presId="urn:microsoft.com/office/officeart/2005/8/layout/hChevron3"/>
    <dgm:cxn modelId="{C7FE1F0D-83E9-4755-8F08-545C4343A6D2}" srcId="{75C8FDCE-72D7-499E-8AAE-B7A4ACDD43C4}" destId="{027F6002-5CC4-48EB-A975-68AED395B7BD}" srcOrd="0" destOrd="0" parTransId="{5DEFE44B-9E1D-4E6D-97A6-5A5F7F323285}" sibTransId="{08311228-A8A8-4165-9B11-C1B6EA8E2866}"/>
    <dgm:cxn modelId="{64B75D6C-7574-4352-B9EA-5FDE1BD8F2E7}" type="presParOf" srcId="{41DB6B74-7C80-4B76-92F0-2ED10AFF892F}" destId="{EC41A0AA-EC99-49FC-9440-2FBA30782A8F}" srcOrd="0" destOrd="0" presId="urn:microsoft.com/office/officeart/2005/8/layout/hChevron3"/>
    <dgm:cxn modelId="{08BE5E85-5E49-4726-BB13-88BF45F3D117}" type="presParOf" srcId="{41DB6B74-7C80-4B76-92F0-2ED10AFF892F}" destId="{55179C4B-EADB-4FA4-A563-81FB6E6F3836}" srcOrd="1" destOrd="0" presId="urn:microsoft.com/office/officeart/2005/8/layout/hChevron3"/>
    <dgm:cxn modelId="{16F790DA-3FFE-442F-A13B-3A987590F612}" type="presParOf" srcId="{41DB6B74-7C80-4B76-92F0-2ED10AFF892F}" destId="{A3FEA0EC-60C2-4AB7-A546-015C294F7B75}" srcOrd="2" destOrd="0" presId="urn:microsoft.com/office/officeart/2005/8/layout/hChevron3"/>
    <dgm:cxn modelId="{4BE18E41-F8E7-4FA5-BA90-18078DC0FC58}" type="presParOf" srcId="{41DB6B74-7C80-4B76-92F0-2ED10AFF892F}" destId="{2360E3ED-A26C-44B9-94C9-63580E0EFAAF}" srcOrd="3" destOrd="0" presId="urn:microsoft.com/office/officeart/2005/8/layout/hChevron3"/>
    <dgm:cxn modelId="{DFA887BB-3C95-4974-B9A0-D18DB8270C9A}" type="presParOf" srcId="{41DB6B74-7C80-4B76-92F0-2ED10AFF892F}" destId="{807ACFCA-784F-409E-9AC4-282E2E1531E7}" srcOrd="4" destOrd="0" presId="urn:microsoft.com/office/officeart/2005/8/layout/hChevron3"/>
    <dgm:cxn modelId="{147350E4-18BB-45A2-9DF8-F104A5016D9C}" type="presParOf" srcId="{41DB6B74-7C80-4B76-92F0-2ED10AFF892F}" destId="{37B7C726-AFB1-4E30-B987-F0731B4D3733}" srcOrd="5" destOrd="0" presId="urn:microsoft.com/office/officeart/2005/8/layout/hChevron3"/>
    <dgm:cxn modelId="{6A266DA0-D4AD-4654-B6ED-51C919A1436F}" type="presParOf" srcId="{41DB6B74-7C80-4B76-92F0-2ED10AFF892F}" destId="{480EC466-0DA4-435D-93E3-98417E2C03B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C8FDCE-72D7-499E-8AAE-B7A4ACDD43C4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027F6002-5CC4-48EB-A975-68AED395B7BD}">
      <dgm:prSet phldrT="[Текст]"/>
      <dgm:spPr>
        <a:gradFill rotWithShape="0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</dgm:spPr>
      <dgm:t>
        <a:bodyPr anchor="ctr" anchorCtr="0"/>
        <a:lstStyle/>
        <a:p>
          <a:pPr algn="ctr">
            <a:buNone/>
          </a:pPr>
          <a:r>
            <a:rPr lang="ru-RU" altLang="ru-RU" b="1" dirty="0">
              <a:latin typeface="+mn-lt"/>
              <a:cs typeface="Arial" panose="020B0604020202020204" pitchFamily="34" charset="0"/>
            </a:rPr>
            <a:t>1 передел</a:t>
          </a:r>
          <a:endParaRPr lang="ru-RU" dirty="0">
            <a:latin typeface="+mn-lt"/>
            <a:cs typeface="Arial" panose="020B0604020202020204" pitchFamily="34" charset="0"/>
          </a:endParaRPr>
        </a:p>
      </dgm:t>
    </dgm:pt>
    <dgm:pt modelId="{5DEFE44B-9E1D-4E6D-97A6-5A5F7F323285}" type="parTrans" cxnId="{C7FE1F0D-83E9-4755-8F08-545C4343A6D2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08311228-A8A8-4165-9B11-C1B6EA8E2866}" type="sibTrans" cxnId="{C7FE1F0D-83E9-4755-8F08-545C4343A6D2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AADD1239-840C-43C4-8997-0F8162CFB00B}">
      <dgm:prSet phldrT="[Текст]"/>
      <dgm:spPr>
        <a:gradFill rotWithShape="0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</dgm:spPr>
      <dgm:t>
        <a:bodyPr anchor="ctr" anchorCtr="0"/>
        <a:lstStyle/>
        <a:p>
          <a:pPr algn="ctr">
            <a:buNone/>
          </a:pPr>
          <a:r>
            <a:rPr lang="ru-RU" altLang="ru-RU" b="1" dirty="0">
              <a:latin typeface="+mn-lt"/>
              <a:cs typeface="Arial" panose="020B0604020202020204" pitchFamily="34" charset="0"/>
            </a:rPr>
            <a:t>2 передел</a:t>
          </a:r>
          <a:endParaRPr lang="ru-RU" dirty="0">
            <a:latin typeface="+mn-lt"/>
            <a:cs typeface="Arial" panose="020B0604020202020204" pitchFamily="34" charset="0"/>
          </a:endParaRPr>
        </a:p>
      </dgm:t>
    </dgm:pt>
    <dgm:pt modelId="{21C9B6F3-D19B-4121-9536-A5878CBA1649}" type="parTrans" cxnId="{63BD1860-2B9D-4143-80A1-67FF47B0831D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D4C22DEB-D7A2-4AD0-A08E-711846EC1A58}" type="sibTrans" cxnId="{63BD1860-2B9D-4143-80A1-67FF47B0831D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838AF103-6A15-475A-9301-6DEBC43FAFAD}">
      <dgm:prSet phldrT="[Текст]"/>
      <dgm:spPr>
        <a:gradFill rotWithShape="0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</dgm:spPr>
      <dgm:t>
        <a:bodyPr anchor="ctr" anchorCtr="0"/>
        <a:lstStyle/>
        <a:p>
          <a:pPr algn="ctr">
            <a:buNone/>
          </a:pPr>
          <a:r>
            <a:rPr lang="ru-RU" altLang="ru-RU" b="1" dirty="0">
              <a:latin typeface="+mn-lt"/>
              <a:cs typeface="Arial" panose="020B0604020202020204" pitchFamily="34" charset="0"/>
            </a:rPr>
            <a:t>3 передел</a:t>
          </a:r>
          <a:endParaRPr lang="ru-RU" dirty="0">
            <a:latin typeface="+mn-lt"/>
            <a:cs typeface="Arial" panose="020B0604020202020204" pitchFamily="34" charset="0"/>
          </a:endParaRPr>
        </a:p>
      </dgm:t>
    </dgm:pt>
    <dgm:pt modelId="{0CAC9306-88F2-420F-9F6B-87C8E6D51D22}" type="parTrans" cxnId="{03393E8F-E651-4315-A225-E016A2B6D26D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FA5F2386-F0A4-4B78-ADA2-D67D1B0FDB14}" type="sibTrans" cxnId="{03393E8F-E651-4315-A225-E016A2B6D26D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F0CBA83A-37DA-452D-B913-0E1EED0F87A9}">
      <dgm:prSet phldrT="[Текст]"/>
      <dgm:spPr>
        <a:gradFill rotWithShape="0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</dgm:spPr>
      <dgm:t>
        <a:bodyPr anchor="ctr" anchorCtr="0"/>
        <a:lstStyle/>
        <a:p>
          <a:pPr algn="ctr">
            <a:buNone/>
          </a:pPr>
          <a:r>
            <a:rPr lang="ru-RU" altLang="ru-RU" b="1" dirty="0">
              <a:latin typeface="+mn-lt"/>
              <a:cs typeface="Arial" panose="020B0604020202020204" pitchFamily="34" charset="0"/>
            </a:rPr>
            <a:t>4 передел</a:t>
          </a:r>
        </a:p>
      </dgm:t>
    </dgm:pt>
    <dgm:pt modelId="{3B5706B5-47D5-4764-A908-3175070F2AA3}" type="parTrans" cxnId="{EB9E3517-B23A-4171-AEEF-5E8964BA71CB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E15520AD-5553-4E7E-912B-80BE6B96E4E1}" type="sibTrans" cxnId="{EB9E3517-B23A-4171-AEEF-5E8964BA71CB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501B7B6C-4968-4940-9902-1BCA35825B18}">
      <dgm:prSet phldrT="[Текст]"/>
      <dgm:spPr>
        <a:gradFill rotWithShape="0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</dgm:spPr>
      <dgm:t>
        <a:bodyPr anchor="ctr" anchorCtr="0"/>
        <a:lstStyle/>
        <a:p>
          <a:pPr algn="ctr">
            <a:buNone/>
          </a:pPr>
          <a:r>
            <a:rPr lang="ru-RU" altLang="ru-RU" dirty="0">
              <a:latin typeface="+mn-lt"/>
              <a:cs typeface="Arial" panose="020B0604020202020204" pitchFamily="34" charset="0"/>
            </a:rPr>
            <a:t>Производство деталей и комплектующих</a:t>
          </a:r>
          <a:endParaRPr lang="ru-RU" dirty="0">
            <a:latin typeface="+mn-lt"/>
            <a:cs typeface="Arial" panose="020B0604020202020204" pitchFamily="34" charset="0"/>
          </a:endParaRPr>
        </a:p>
      </dgm:t>
    </dgm:pt>
    <dgm:pt modelId="{7EDC43E4-9F09-4257-BE92-A9692B82D95E}" type="parTrans" cxnId="{4972BA8C-14C2-42DC-A160-D8622E848409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59F7577A-0023-4176-940C-B9867D1402E2}" type="sibTrans" cxnId="{4972BA8C-14C2-42DC-A160-D8622E848409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55C47AE1-079D-49CB-8542-ED589E2370FE}">
      <dgm:prSet phldrT="[Текст]"/>
      <dgm:spPr>
        <a:gradFill rotWithShape="0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</dgm:spPr>
      <dgm:t>
        <a:bodyPr anchor="ctr" anchorCtr="0"/>
        <a:lstStyle/>
        <a:p>
          <a:pPr algn="ctr">
            <a:buNone/>
          </a:pPr>
          <a:r>
            <a:rPr lang="ru-RU" altLang="ru-RU" dirty="0">
              <a:latin typeface="+mn-lt"/>
              <a:cs typeface="Arial" panose="020B0604020202020204" pitchFamily="34" charset="0"/>
            </a:rPr>
            <a:t>Производство узлов и агрегатов</a:t>
          </a:r>
          <a:endParaRPr lang="ru-RU" dirty="0">
            <a:latin typeface="+mn-lt"/>
            <a:cs typeface="Arial" panose="020B0604020202020204" pitchFamily="34" charset="0"/>
          </a:endParaRPr>
        </a:p>
      </dgm:t>
    </dgm:pt>
    <dgm:pt modelId="{0AC0ACF2-12F7-4CB8-8B55-D654D983C5F6}" type="parTrans" cxnId="{A5A42246-C989-4096-85F3-91FF2D5BC230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8C7F1954-D28D-4675-98D0-E91B9B962345}" type="sibTrans" cxnId="{A5A42246-C989-4096-85F3-91FF2D5BC230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D331F46B-BB70-4684-A4BC-F99D52E1A5BD}">
      <dgm:prSet phldrT="[Текст]"/>
      <dgm:spPr>
        <a:gradFill rotWithShape="0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</dgm:spPr>
      <dgm:t>
        <a:bodyPr anchor="ctr" anchorCtr="0"/>
        <a:lstStyle/>
        <a:p>
          <a:pPr algn="ctr">
            <a:buNone/>
          </a:pPr>
          <a:r>
            <a:rPr lang="ru-RU" altLang="ru-RU" dirty="0">
              <a:latin typeface="+mn-lt"/>
              <a:cs typeface="Arial" panose="020B0604020202020204" pitchFamily="34" charset="0"/>
            </a:rPr>
            <a:t>Сборка и испытания конечной продукции</a:t>
          </a:r>
          <a:endParaRPr lang="ru-RU" altLang="ru-RU" b="1" dirty="0">
            <a:latin typeface="+mn-lt"/>
            <a:cs typeface="Arial" panose="020B0604020202020204" pitchFamily="34" charset="0"/>
          </a:endParaRPr>
        </a:p>
      </dgm:t>
    </dgm:pt>
    <dgm:pt modelId="{58EBD2F0-DF6D-4165-AECC-E629D040EBE6}" type="parTrans" cxnId="{3C45983C-2808-4FD9-80BD-EC178D6C4367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16A87F84-AB7E-4827-9EDC-95123391B906}" type="sibTrans" cxnId="{3C45983C-2808-4FD9-80BD-EC178D6C4367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D383CE0B-8CD4-43BB-AAA3-A4F17F42668D}">
      <dgm:prSet phldrT="[Текст]"/>
      <dgm:spPr>
        <a:gradFill rotWithShape="0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</dgm:spPr>
      <dgm:t>
        <a:bodyPr anchor="ctr" anchorCtr="0"/>
        <a:lstStyle/>
        <a:p>
          <a:pPr algn="ctr">
            <a:buNone/>
          </a:pPr>
          <a:r>
            <a:rPr lang="ru-RU" altLang="ru-RU" dirty="0">
              <a:latin typeface="+mn-lt"/>
              <a:cs typeface="Arial" panose="020B0604020202020204" pitchFamily="34" charset="0"/>
            </a:rPr>
            <a:t>Производство сырья и материалов</a:t>
          </a:r>
          <a:endParaRPr lang="ru-RU" dirty="0">
            <a:latin typeface="+mn-lt"/>
            <a:cs typeface="Arial" panose="020B0604020202020204" pitchFamily="34" charset="0"/>
          </a:endParaRPr>
        </a:p>
      </dgm:t>
    </dgm:pt>
    <dgm:pt modelId="{E8118F44-B3FB-456A-BAC7-68804656EDCF}" type="sibTrans" cxnId="{7AD80ECA-0A48-4B54-AFA0-5311D9883CE2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053EBB4A-997B-4EB6-BF9A-4B3FA935FC0D}" type="parTrans" cxnId="{7AD80ECA-0A48-4B54-AFA0-5311D9883CE2}">
      <dgm:prSet/>
      <dgm:spPr/>
      <dgm:t>
        <a:bodyPr/>
        <a:lstStyle/>
        <a:p>
          <a:pPr algn="ctr"/>
          <a:endParaRPr lang="ru-RU">
            <a:latin typeface="+mn-lt"/>
            <a:cs typeface="Arial" panose="020B0604020202020204" pitchFamily="34" charset="0"/>
          </a:endParaRPr>
        </a:p>
      </dgm:t>
    </dgm:pt>
    <dgm:pt modelId="{41DB6B74-7C80-4B76-92F0-2ED10AFF892F}" type="pres">
      <dgm:prSet presAssocID="{75C8FDCE-72D7-499E-8AAE-B7A4ACDD43C4}" presName="Name0" presStyleCnt="0">
        <dgm:presLayoutVars>
          <dgm:dir/>
          <dgm:resizeHandles val="exact"/>
        </dgm:presLayoutVars>
      </dgm:prSet>
      <dgm:spPr/>
    </dgm:pt>
    <dgm:pt modelId="{EC41A0AA-EC99-49FC-9440-2FBA30782A8F}" type="pres">
      <dgm:prSet presAssocID="{027F6002-5CC4-48EB-A975-68AED395B7BD}" presName="parAndCh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179C4B-EADB-4FA4-A563-81FB6E6F3836}" type="pres">
      <dgm:prSet presAssocID="{08311228-A8A8-4165-9B11-C1B6EA8E2866}" presName="parAndChSpace" presStyleCnt="0"/>
      <dgm:spPr/>
    </dgm:pt>
    <dgm:pt modelId="{A3FEA0EC-60C2-4AB7-A546-015C294F7B75}" type="pres">
      <dgm:prSet presAssocID="{AADD1239-840C-43C4-8997-0F8162CFB00B}" presName="parAndCh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60E3ED-A26C-44B9-94C9-63580E0EFAAF}" type="pres">
      <dgm:prSet presAssocID="{D4C22DEB-D7A2-4AD0-A08E-711846EC1A58}" presName="parAndChSpace" presStyleCnt="0"/>
      <dgm:spPr/>
    </dgm:pt>
    <dgm:pt modelId="{807ACFCA-784F-409E-9AC4-282E2E1531E7}" type="pres">
      <dgm:prSet presAssocID="{838AF103-6A15-475A-9301-6DEBC43FAFAD}" presName="parAndCh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B7C726-AFB1-4E30-B987-F0731B4D3733}" type="pres">
      <dgm:prSet presAssocID="{FA5F2386-F0A4-4B78-ADA2-D67D1B0FDB14}" presName="parAndChSpace" presStyleCnt="0"/>
      <dgm:spPr/>
    </dgm:pt>
    <dgm:pt modelId="{480EC466-0DA4-435D-93E3-98417E2C03B1}" type="pres">
      <dgm:prSet presAssocID="{F0CBA83A-37DA-452D-B913-0E1EED0F87A9}" presName="parAndCh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393E8F-E651-4315-A225-E016A2B6D26D}" srcId="{75C8FDCE-72D7-499E-8AAE-B7A4ACDD43C4}" destId="{838AF103-6A15-475A-9301-6DEBC43FAFAD}" srcOrd="2" destOrd="0" parTransId="{0CAC9306-88F2-420F-9F6B-87C8E6D51D22}" sibTransId="{FA5F2386-F0A4-4B78-ADA2-D67D1B0FDB14}"/>
    <dgm:cxn modelId="{C4833705-1D5C-4BDE-AEA2-A73DF76296D6}" type="presOf" srcId="{027F6002-5CC4-48EB-A975-68AED395B7BD}" destId="{EC41A0AA-EC99-49FC-9440-2FBA30782A8F}" srcOrd="0" destOrd="0" presId="urn:microsoft.com/office/officeart/2005/8/layout/hChevron3"/>
    <dgm:cxn modelId="{F19AFC85-125B-4145-BC0E-0D42BE22AC30}" type="presOf" srcId="{F0CBA83A-37DA-452D-B913-0E1EED0F87A9}" destId="{480EC466-0DA4-435D-93E3-98417E2C03B1}" srcOrd="0" destOrd="0" presId="urn:microsoft.com/office/officeart/2005/8/layout/hChevron3"/>
    <dgm:cxn modelId="{4972BA8C-14C2-42DC-A160-D8622E848409}" srcId="{AADD1239-840C-43C4-8997-0F8162CFB00B}" destId="{501B7B6C-4968-4940-9902-1BCA35825B18}" srcOrd="0" destOrd="0" parTransId="{7EDC43E4-9F09-4257-BE92-A9692B82D95E}" sibTransId="{59F7577A-0023-4176-940C-B9867D1402E2}"/>
    <dgm:cxn modelId="{5F511F49-468F-4B2D-9042-66A81934EFAB}" type="presOf" srcId="{55C47AE1-079D-49CB-8542-ED589E2370FE}" destId="{807ACFCA-784F-409E-9AC4-282E2E1531E7}" srcOrd="0" destOrd="1" presId="urn:microsoft.com/office/officeart/2005/8/layout/hChevron3"/>
    <dgm:cxn modelId="{B6108DAB-0109-4B14-8E3B-3DDB5060E13D}" type="presOf" srcId="{501B7B6C-4968-4940-9902-1BCA35825B18}" destId="{A3FEA0EC-60C2-4AB7-A546-015C294F7B75}" srcOrd="0" destOrd="1" presId="urn:microsoft.com/office/officeart/2005/8/layout/hChevron3"/>
    <dgm:cxn modelId="{BDD6770E-4D3A-47C4-826E-8D3F3E1C1516}" type="presOf" srcId="{D383CE0B-8CD4-43BB-AAA3-A4F17F42668D}" destId="{EC41A0AA-EC99-49FC-9440-2FBA30782A8F}" srcOrd="0" destOrd="1" presId="urn:microsoft.com/office/officeart/2005/8/layout/hChevron3"/>
    <dgm:cxn modelId="{7AD80ECA-0A48-4B54-AFA0-5311D9883CE2}" srcId="{027F6002-5CC4-48EB-A975-68AED395B7BD}" destId="{D383CE0B-8CD4-43BB-AAA3-A4F17F42668D}" srcOrd="0" destOrd="0" parTransId="{053EBB4A-997B-4EB6-BF9A-4B3FA935FC0D}" sibTransId="{E8118F44-B3FB-456A-BAC7-68804656EDCF}"/>
    <dgm:cxn modelId="{DD0B3E00-100B-4C0C-B8F8-BE6D67B6B6E8}" type="presOf" srcId="{D331F46B-BB70-4684-A4BC-F99D52E1A5BD}" destId="{480EC466-0DA4-435D-93E3-98417E2C03B1}" srcOrd="0" destOrd="1" presId="urn:microsoft.com/office/officeart/2005/8/layout/hChevron3"/>
    <dgm:cxn modelId="{3C45983C-2808-4FD9-80BD-EC178D6C4367}" srcId="{F0CBA83A-37DA-452D-B913-0E1EED0F87A9}" destId="{D331F46B-BB70-4684-A4BC-F99D52E1A5BD}" srcOrd="0" destOrd="0" parTransId="{58EBD2F0-DF6D-4165-AECC-E629D040EBE6}" sibTransId="{16A87F84-AB7E-4827-9EDC-95123391B906}"/>
    <dgm:cxn modelId="{EB9E3517-B23A-4171-AEEF-5E8964BA71CB}" srcId="{75C8FDCE-72D7-499E-8AAE-B7A4ACDD43C4}" destId="{F0CBA83A-37DA-452D-B913-0E1EED0F87A9}" srcOrd="3" destOrd="0" parTransId="{3B5706B5-47D5-4764-A908-3175070F2AA3}" sibTransId="{E15520AD-5553-4E7E-912B-80BE6B96E4E1}"/>
    <dgm:cxn modelId="{A5A42246-C989-4096-85F3-91FF2D5BC230}" srcId="{838AF103-6A15-475A-9301-6DEBC43FAFAD}" destId="{55C47AE1-079D-49CB-8542-ED589E2370FE}" srcOrd="0" destOrd="0" parTransId="{0AC0ACF2-12F7-4CB8-8B55-D654D983C5F6}" sibTransId="{8C7F1954-D28D-4675-98D0-E91B9B962345}"/>
    <dgm:cxn modelId="{E080926E-8B62-4F7C-94B5-B110110FE6EA}" type="presOf" srcId="{AADD1239-840C-43C4-8997-0F8162CFB00B}" destId="{A3FEA0EC-60C2-4AB7-A546-015C294F7B75}" srcOrd="0" destOrd="0" presId="urn:microsoft.com/office/officeart/2005/8/layout/hChevron3"/>
    <dgm:cxn modelId="{63BD1860-2B9D-4143-80A1-67FF47B0831D}" srcId="{75C8FDCE-72D7-499E-8AAE-B7A4ACDD43C4}" destId="{AADD1239-840C-43C4-8997-0F8162CFB00B}" srcOrd="1" destOrd="0" parTransId="{21C9B6F3-D19B-4121-9536-A5878CBA1649}" sibTransId="{D4C22DEB-D7A2-4AD0-A08E-711846EC1A58}"/>
    <dgm:cxn modelId="{ADD49AC2-EFE0-4970-9BD9-112B0D855B5E}" type="presOf" srcId="{75C8FDCE-72D7-499E-8AAE-B7A4ACDD43C4}" destId="{41DB6B74-7C80-4B76-92F0-2ED10AFF892F}" srcOrd="0" destOrd="0" presId="urn:microsoft.com/office/officeart/2005/8/layout/hChevron3"/>
    <dgm:cxn modelId="{BD51A4C2-D7EE-4893-94A9-79A25F49319F}" type="presOf" srcId="{838AF103-6A15-475A-9301-6DEBC43FAFAD}" destId="{807ACFCA-784F-409E-9AC4-282E2E1531E7}" srcOrd="0" destOrd="0" presId="urn:microsoft.com/office/officeart/2005/8/layout/hChevron3"/>
    <dgm:cxn modelId="{C7FE1F0D-83E9-4755-8F08-545C4343A6D2}" srcId="{75C8FDCE-72D7-499E-8AAE-B7A4ACDD43C4}" destId="{027F6002-5CC4-48EB-A975-68AED395B7BD}" srcOrd="0" destOrd="0" parTransId="{5DEFE44B-9E1D-4E6D-97A6-5A5F7F323285}" sibTransId="{08311228-A8A8-4165-9B11-C1B6EA8E2866}"/>
    <dgm:cxn modelId="{64B75D6C-7574-4352-B9EA-5FDE1BD8F2E7}" type="presParOf" srcId="{41DB6B74-7C80-4B76-92F0-2ED10AFF892F}" destId="{EC41A0AA-EC99-49FC-9440-2FBA30782A8F}" srcOrd="0" destOrd="0" presId="urn:microsoft.com/office/officeart/2005/8/layout/hChevron3"/>
    <dgm:cxn modelId="{08BE5E85-5E49-4726-BB13-88BF45F3D117}" type="presParOf" srcId="{41DB6B74-7C80-4B76-92F0-2ED10AFF892F}" destId="{55179C4B-EADB-4FA4-A563-81FB6E6F3836}" srcOrd="1" destOrd="0" presId="urn:microsoft.com/office/officeart/2005/8/layout/hChevron3"/>
    <dgm:cxn modelId="{16F790DA-3FFE-442F-A13B-3A987590F612}" type="presParOf" srcId="{41DB6B74-7C80-4B76-92F0-2ED10AFF892F}" destId="{A3FEA0EC-60C2-4AB7-A546-015C294F7B75}" srcOrd="2" destOrd="0" presId="urn:microsoft.com/office/officeart/2005/8/layout/hChevron3"/>
    <dgm:cxn modelId="{4BE18E41-F8E7-4FA5-BA90-18078DC0FC58}" type="presParOf" srcId="{41DB6B74-7C80-4B76-92F0-2ED10AFF892F}" destId="{2360E3ED-A26C-44B9-94C9-63580E0EFAAF}" srcOrd="3" destOrd="0" presId="urn:microsoft.com/office/officeart/2005/8/layout/hChevron3"/>
    <dgm:cxn modelId="{DFA887BB-3C95-4974-B9A0-D18DB8270C9A}" type="presParOf" srcId="{41DB6B74-7C80-4B76-92F0-2ED10AFF892F}" destId="{807ACFCA-784F-409E-9AC4-282E2E1531E7}" srcOrd="4" destOrd="0" presId="urn:microsoft.com/office/officeart/2005/8/layout/hChevron3"/>
    <dgm:cxn modelId="{147350E4-18BB-45A2-9DF8-F104A5016D9C}" type="presParOf" srcId="{41DB6B74-7C80-4B76-92F0-2ED10AFF892F}" destId="{37B7C726-AFB1-4E30-B987-F0731B4D3733}" srcOrd="5" destOrd="0" presId="urn:microsoft.com/office/officeart/2005/8/layout/hChevron3"/>
    <dgm:cxn modelId="{6A266DA0-D4AD-4654-B6ED-51C919A1436F}" type="presParOf" srcId="{41DB6B74-7C80-4B76-92F0-2ED10AFF892F}" destId="{480EC466-0DA4-435D-93E3-98417E2C03B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1A0AA-EC99-49FC-9440-2FBA30782A8F}">
      <dsp:nvSpPr>
        <dsp:cNvPr id="0" name=""/>
        <dsp:cNvSpPr/>
      </dsp:nvSpPr>
      <dsp:spPr>
        <a:xfrm>
          <a:off x="3279" y="0"/>
          <a:ext cx="2492422" cy="1202531"/>
        </a:xfrm>
        <a:prstGeom prst="homePlate">
          <a:avLst>
            <a:gd name="adj" fmla="val 2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927" tIns="45720" rIns="351709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800" b="1" kern="1200" dirty="0">
              <a:latin typeface="+mn-lt"/>
              <a:cs typeface="Arial" panose="020B0604020202020204" pitchFamily="34" charset="0"/>
            </a:rPr>
            <a:t>1 передел</a:t>
          </a:r>
          <a:endParaRPr lang="ru-RU" sz="1800" kern="1200" dirty="0">
            <a:latin typeface="+mn-lt"/>
            <a:cs typeface="Arial" panose="020B0604020202020204" pitchFamily="34" charset="0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kern="1200" dirty="0">
              <a:latin typeface="+mn-lt"/>
              <a:cs typeface="Arial" panose="020B0604020202020204" pitchFamily="34" charset="0"/>
            </a:rPr>
            <a:t>Производство сырья</a:t>
          </a:r>
          <a:endParaRPr lang="ru-RU" sz="1400" kern="1200" dirty="0">
            <a:latin typeface="+mn-lt"/>
            <a:cs typeface="Arial" panose="020B0604020202020204" pitchFamily="34" charset="0"/>
          </a:endParaRPr>
        </a:p>
      </dsp:txBody>
      <dsp:txXfrm>
        <a:off x="3279" y="0"/>
        <a:ext cx="2342106" cy="1202531"/>
      </dsp:txXfrm>
    </dsp:sp>
    <dsp:sp modelId="{A3FEA0EC-60C2-4AB7-A546-015C294F7B75}">
      <dsp:nvSpPr>
        <dsp:cNvPr id="0" name=""/>
        <dsp:cNvSpPr/>
      </dsp:nvSpPr>
      <dsp:spPr>
        <a:xfrm>
          <a:off x="2062090" y="0"/>
          <a:ext cx="2492422" cy="1202531"/>
        </a:xfrm>
        <a:prstGeom prst="chevron">
          <a:avLst>
            <a:gd name="adj" fmla="val 2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927" tIns="45720" rIns="87927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800" b="1" kern="1200" dirty="0">
              <a:latin typeface="+mn-lt"/>
              <a:cs typeface="Arial" panose="020B0604020202020204" pitchFamily="34" charset="0"/>
            </a:rPr>
            <a:t>2 передел</a:t>
          </a:r>
          <a:endParaRPr lang="ru-RU" sz="1800" kern="1200" dirty="0">
            <a:latin typeface="+mn-lt"/>
            <a:cs typeface="Arial" panose="020B0604020202020204" pitchFamily="34" charset="0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kern="1200" dirty="0">
              <a:latin typeface="+mn-lt"/>
              <a:cs typeface="Arial" panose="020B0604020202020204" pitchFamily="34" charset="0"/>
            </a:rPr>
            <a:t>Производство материалов и комплектующих</a:t>
          </a:r>
          <a:endParaRPr lang="ru-RU" sz="1400" kern="1200" dirty="0">
            <a:latin typeface="+mn-lt"/>
            <a:cs typeface="Arial" panose="020B0604020202020204" pitchFamily="34" charset="0"/>
          </a:endParaRPr>
        </a:p>
      </dsp:txBody>
      <dsp:txXfrm>
        <a:off x="2362723" y="0"/>
        <a:ext cx="1891156" cy="1202531"/>
      </dsp:txXfrm>
    </dsp:sp>
    <dsp:sp modelId="{807ACFCA-784F-409E-9AC4-282E2E1531E7}">
      <dsp:nvSpPr>
        <dsp:cNvPr id="0" name=""/>
        <dsp:cNvSpPr/>
      </dsp:nvSpPr>
      <dsp:spPr>
        <a:xfrm>
          <a:off x="3812344" y="0"/>
          <a:ext cx="2605030" cy="1202531"/>
        </a:xfrm>
        <a:prstGeom prst="chevron">
          <a:avLst>
            <a:gd name="adj" fmla="val 2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927" tIns="45720" rIns="87927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800" b="1" kern="1200" dirty="0">
              <a:latin typeface="+mn-lt"/>
              <a:cs typeface="Arial" panose="020B0604020202020204" pitchFamily="34" charset="0"/>
            </a:rPr>
            <a:t>3 передел</a:t>
          </a:r>
          <a:endParaRPr lang="ru-RU" sz="1800" kern="1200" dirty="0">
            <a:latin typeface="+mn-lt"/>
            <a:cs typeface="Arial" panose="020B0604020202020204" pitchFamily="34" charset="0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kern="1200" dirty="0">
              <a:latin typeface="+mn-lt"/>
              <a:cs typeface="Arial" panose="020B0604020202020204" pitchFamily="34" charset="0"/>
            </a:rPr>
            <a:t>Производство деталей и технические работы</a:t>
          </a:r>
          <a:endParaRPr lang="ru-RU" sz="1400" kern="1200" dirty="0">
            <a:latin typeface="+mn-lt"/>
            <a:cs typeface="Arial" panose="020B0604020202020204" pitchFamily="34" charset="0"/>
          </a:endParaRPr>
        </a:p>
      </dsp:txBody>
      <dsp:txXfrm>
        <a:off x="4112977" y="0"/>
        <a:ext cx="2003764" cy="1202531"/>
      </dsp:txXfrm>
    </dsp:sp>
    <dsp:sp modelId="{480EC466-0DA4-435D-93E3-98417E2C03B1}">
      <dsp:nvSpPr>
        <dsp:cNvPr id="0" name=""/>
        <dsp:cNvSpPr/>
      </dsp:nvSpPr>
      <dsp:spPr>
        <a:xfrm>
          <a:off x="5838947" y="0"/>
          <a:ext cx="2492422" cy="1202531"/>
        </a:xfrm>
        <a:prstGeom prst="chevron">
          <a:avLst>
            <a:gd name="adj" fmla="val 2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927" tIns="45720" rIns="87927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800" b="1" kern="1200" dirty="0">
              <a:latin typeface="+mn-lt"/>
              <a:cs typeface="Arial" panose="020B0604020202020204" pitchFamily="34" charset="0"/>
            </a:rPr>
            <a:t>4 передел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kern="1200" dirty="0">
              <a:latin typeface="+mn-lt"/>
              <a:cs typeface="Arial" panose="020B0604020202020204" pitchFamily="34" charset="0"/>
            </a:rPr>
            <a:t>Сборка и испытания конечной продукции</a:t>
          </a:r>
          <a:endParaRPr lang="ru-RU" altLang="ru-RU" sz="1400" b="1" kern="1200" dirty="0">
            <a:latin typeface="+mn-lt"/>
            <a:cs typeface="Arial" panose="020B0604020202020204" pitchFamily="34" charset="0"/>
          </a:endParaRPr>
        </a:p>
      </dsp:txBody>
      <dsp:txXfrm>
        <a:off x="6139580" y="0"/>
        <a:ext cx="1891156" cy="12025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1A0AA-EC99-49FC-9440-2FBA30782A8F}">
      <dsp:nvSpPr>
        <dsp:cNvPr id="0" name=""/>
        <dsp:cNvSpPr/>
      </dsp:nvSpPr>
      <dsp:spPr>
        <a:xfrm>
          <a:off x="3131" y="0"/>
          <a:ext cx="3142251" cy="1603375"/>
        </a:xfrm>
        <a:prstGeom prst="homePlate">
          <a:avLst>
            <a:gd name="adj" fmla="val 25000"/>
          </a:avLst>
        </a:prstGeom>
        <a:gradFill rotWithShape="0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852" tIns="60960" rIns="443407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400" b="1" kern="1200" dirty="0">
              <a:latin typeface="+mn-lt"/>
              <a:cs typeface="Arial" panose="020B0604020202020204" pitchFamily="34" charset="0"/>
            </a:rPr>
            <a:t>1 передел</a:t>
          </a:r>
          <a:endParaRPr lang="ru-RU" sz="2400" kern="1200" dirty="0">
            <a:latin typeface="+mn-lt"/>
            <a:cs typeface="Arial" panose="020B0604020202020204" pitchFamily="34" charset="0"/>
          </a:endParaRP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900" kern="1200" dirty="0">
              <a:latin typeface="+mn-lt"/>
              <a:cs typeface="Arial" panose="020B0604020202020204" pitchFamily="34" charset="0"/>
            </a:rPr>
            <a:t>Производство сырья и материалов</a:t>
          </a:r>
          <a:endParaRPr lang="ru-RU" sz="1900" kern="1200" dirty="0">
            <a:latin typeface="+mn-lt"/>
            <a:cs typeface="Arial" panose="020B0604020202020204" pitchFamily="34" charset="0"/>
          </a:endParaRPr>
        </a:p>
      </dsp:txBody>
      <dsp:txXfrm>
        <a:off x="3131" y="0"/>
        <a:ext cx="2941829" cy="1603375"/>
      </dsp:txXfrm>
    </dsp:sp>
    <dsp:sp modelId="{A3FEA0EC-60C2-4AB7-A546-015C294F7B75}">
      <dsp:nvSpPr>
        <dsp:cNvPr id="0" name=""/>
        <dsp:cNvSpPr/>
      </dsp:nvSpPr>
      <dsp:spPr>
        <a:xfrm>
          <a:off x="2516933" y="0"/>
          <a:ext cx="3142251" cy="1603375"/>
        </a:xfrm>
        <a:prstGeom prst="chevron">
          <a:avLst>
            <a:gd name="adj" fmla="val 25000"/>
          </a:avLst>
        </a:prstGeom>
        <a:gradFill rotWithShape="0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852" tIns="60960" rIns="110852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400" b="1" kern="1200" dirty="0">
              <a:latin typeface="+mn-lt"/>
              <a:cs typeface="Arial" panose="020B0604020202020204" pitchFamily="34" charset="0"/>
            </a:rPr>
            <a:t>2 передел</a:t>
          </a:r>
          <a:endParaRPr lang="ru-RU" sz="2400" kern="1200" dirty="0">
            <a:latin typeface="+mn-lt"/>
            <a:cs typeface="Arial" panose="020B0604020202020204" pitchFamily="34" charset="0"/>
          </a:endParaRP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900" kern="1200" dirty="0">
              <a:latin typeface="+mn-lt"/>
              <a:cs typeface="Arial" panose="020B0604020202020204" pitchFamily="34" charset="0"/>
            </a:rPr>
            <a:t>Производство деталей и комплектующих</a:t>
          </a:r>
          <a:endParaRPr lang="ru-RU" sz="1900" kern="1200" dirty="0">
            <a:latin typeface="+mn-lt"/>
            <a:cs typeface="Arial" panose="020B0604020202020204" pitchFamily="34" charset="0"/>
          </a:endParaRPr>
        </a:p>
      </dsp:txBody>
      <dsp:txXfrm>
        <a:off x="2917777" y="0"/>
        <a:ext cx="2340563" cy="1603375"/>
      </dsp:txXfrm>
    </dsp:sp>
    <dsp:sp modelId="{807ACFCA-784F-409E-9AC4-282E2E1531E7}">
      <dsp:nvSpPr>
        <dsp:cNvPr id="0" name=""/>
        <dsp:cNvSpPr/>
      </dsp:nvSpPr>
      <dsp:spPr>
        <a:xfrm>
          <a:off x="5030734" y="0"/>
          <a:ext cx="3142251" cy="1603375"/>
        </a:xfrm>
        <a:prstGeom prst="chevron">
          <a:avLst>
            <a:gd name="adj" fmla="val 25000"/>
          </a:avLst>
        </a:prstGeom>
        <a:gradFill rotWithShape="0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852" tIns="60960" rIns="110852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400" b="1" kern="1200" dirty="0">
              <a:latin typeface="+mn-lt"/>
              <a:cs typeface="Arial" panose="020B0604020202020204" pitchFamily="34" charset="0"/>
            </a:rPr>
            <a:t>3 передел</a:t>
          </a:r>
          <a:endParaRPr lang="ru-RU" sz="2400" kern="1200" dirty="0">
            <a:latin typeface="+mn-lt"/>
            <a:cs typeface="Arial" panose="020B0604020202020204" pitchFamily="34" charset="0"/>
          </a:endParaRP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900" kern="1200" dirty="0">
              <a:latin typeface="+mn-lt"/>
              <a:cs typeface="Arial" panose="020B0604020202020204" pitchFamily="34" charset="0"/>
            </a:rPr>
            <a:t>Производство узлов и агрегатов</a:t>
          </a:r>
          <a:endParaRPr lang="ru-RU" sz="1900" kern="1200" dirty="0">
            <a:latin typeface="+mn-lt"/>
            <a:cs typeface="Arial" panose="020B0604020202020204" pitchFamily="34" charset="0"/>
          </a:endParaRPr>
        </a:p>
      </dsp:txBody>
      <dsp:txXfrm>
        <a:off x="5431578" y="0"/>
        <a:ext cx="2340563" cy="1603375"/>
      </dsp:txXfrm>
    </dsp:sp>
    <dsp:sp modelId="{480EC466-0DA4-435D-93E3-98417E2C03B1}">
      <dsp:nvSpPr>
        <dsp:cNvPr id="0" name=""/>
        <dsp:cNvSpPr/>
      </dsp:nvSpPr>
      <dsp:spPr>
        <a:xfrm>
          <a:off x="7544536" y="0"/>
          <a:ext cx="3142251" cy="1603375"/>
        </a:xfrm>
        <a:prstGeom prst="chevron">
          <a:avLst>
            <a:gd name="adj" fmla="val 25000"/>
          </a:avLst>
        </a:prstGeom>
        <a:gradFill rotWithShape="0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852" tIns="60960" rIns="110852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400" b="1" kern="1200" dirty="0">
              <a:latin typeface="+mn-lt"/>
              <a:cs typeface="Arial" panose="020B0604020202020204" pitchFamily="34" charset="0"/>
            </a:rPr>
            <a:t>4 передел</a:t>
          </a: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900" kern="1200" dirty="0">
              <a:latin typeface="+mn-lt"/>
              <a:cs typeface="Arial" panose="020B0604020202020204" pitchFamily="34" charset="0"/>
            </a:rPr>
            <a:t>Сборка и испытания конечной продукции</a:t>
          </a:r>
          <a:endParaRPr lang="ru-RU" altLang="ru-RU" sz="1900" b="1" kern="1200" dirty="0">
            <a:latin typeface="+mn-lt"/>
            <a:cs typeface="Arial" panose="020B0604020202020204" pitchFamily="34" charset="0"/>
          </a:endParaRPr>
        </a:p>
      </dsp:txBody>
      <dsp:txXfrm>
        <a:off x="7945380" y="0"/>
        <a:ext cx="2340563" cy="1603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54928-76EC-470C-8DF7-AC195208733B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6FC52-CF25-4BC7-973A-7656B9AE34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28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1469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746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6501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62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D91C-0E21-4CE8-A0E2-40B9F7C26F3A}" type="datetime1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69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10BC-F207-457A-AC32-C0597862C64D}" type="datetime1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20783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10BC-F207-457A-AC32-C0597862C64D}" type="datetime1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224489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10BC-F207-457A-AC32-C0597862C64D}" type="datetime1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37184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10BC-F207-457A-AC32-C0597862C64D}" type="datetime1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931603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10BC-F207-457A-AC32-C0597862C64D}" type="datetime1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08692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61256-54EA-4CB5-B362-A618D475EEB4}" type="datetime1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883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A38A-87DC-416B-A7F9-D5D811596830}" type="datetime1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62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4B3A-91F3-441A-B456-5EE89F1BCC21}" type="datetime1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25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05B7-8DD2-44EE-854F-D1CC95752637}" type="datetime1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943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7C02-E666-4A5F-8942-FA50FBB477A9}" type="datetime1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003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31F0-2A8A-4556-A9E7-790039BE409A}" type="datetime1">
              <a:rPr lang="ru-RU" smtClean="0"/>
              <a:pPr/>
              <a:t>02.12.2022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605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E50F-0A80-45E2-81B6-BE40D20ECA95}" type="datetime1">
              <a:rPr lang="ru-RU" smtClean="0"/>
              <a:pPr/>
              <a:t>02.12.2022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917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35FC2-DBA3-44CC-96ED-EFCD5FD95C60}" type="datetime1">
              <a:rPr lang="ru-RU" smtClean="0"/>
              <a:pPr/>
              <a:t>02.12.2022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96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38D7-D46E-410F-8028-63651284EA0A}" type="datetime1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164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3CD0-1C86-4A5B-9187-83CAF4200592}" type="datetime1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32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E10BC-F207-457A-AC32-C0597862C64D}" type="datetime1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F900921-5F61-47E1-93F5-00A61383F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41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3" r:id="rId15"/>
    <p:sldLayoutId id="214748395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1.jpeg"/><Relationship Id="rId12" Type="http://schemas.openxmlformats.org/officeDocument/2006/relationships/image" Target="../media/image65.jpeg"/><Relationship Id="rId2" Type="http://schemas.openxmlformats.org/officeDocument/2006/relationships/diagramData" Target="../diagrams/data1.xml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64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68.jpeg"/><Relationship Id="rId10" Type="http://schemas.openxmlformats.org/officeDocument/2006/relationships/image" Target="../media/image63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diagramLayout" Target="../diagrams/layout2.xml"/><Relationship Id="rId7" Type="http://schemas.openxmlformats.org/officeDocument/2006/relationships/image" Target="../media/image7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75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NULL"/><Relationship Id="rId3" Type="http://schemas.openxmlformats.org/officeDocument/2006/relationships/image" Target="../media/image77.jpeg"/><Relationship Id="rId7" Type="http://schemas.openxmlformats.org/officeDocument/2006/relationships/image" Target="NULL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NULL"/><Relationship Id="rId1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png"/><Relationship Id="rId7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NULL"/><Relationship Id="rId4" Type="http://schemas.openxmlformats.org/officeDocument/2006/relationships/image" Target="../media/image85.png"/><Relationship Id="rId9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12" Type="http://schemas.openxmlformats.org/officeDocument/2006/relationships/image" Target="NULL"/><Relationship Id="rId2" Type="http://schemas.openxmlformats.org/officeDocument/2006/relationships/image" Target="../media/image89.png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94.png"/><Relationship Id="rId5" Type="http://schemas.openxmlformats.org/officeDocument/2006/relationships/image" Target="../media/image91.png"/><Relationship Id="rId15" Type="http://schemas.openxmlformats.org/officeDocument/2006/relationships/image" Target="../media/image96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93.png"/><Relationship Id="rId1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comments" Target="../comments/comment1.xml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3" y="672818"/>
            <a:ext cx="8631380" cy="812546"/>
          </a:xfrm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Инвестиционная привлекательность</a:t>
            </a:r>
            <a:b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Республики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Ингушетия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7000" y="6495051"/>
            <a:ext cx="6858000" cy="333375"/>
          </a:xfrm>
        </p:spPr>
        <p:txBody>
          <a:bodyPr>
            <a:noAutofit/>
          </a:bodyPr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Магас, </a:t>
            </a:r>
            <a:r>
              <a:rPr lang="ru-RU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2022 </a:t>
            </a:r>
            <a:r>
              <a:rPr lang="ru-RU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9772" y="222533"/>
            <a:ext cx="87851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/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Ми               </a:t>
            </a:r>
            <a:r>
              <a:rPr lang="en-US" sz="1400" dirty="0" smtClean="0">
                <a:solidFill>
                  <a:srgbClr val="000000"/>
                </a:solidFill>
                <a:latin typeface="Alice Bold"/>
              </a:rPr>
              <a:t>РЕСПУБЛИКА ИНГУШЕТИЯ</a:t>
            </a:r>
            <a:r>
              <a:rPr lang="ru-RU" sz="1400" dirty="0" smtClean="0">
                <a:solidFill>
                  <a:srgbClr val="000000"/>
                </a:solidFill>
                <a:latin typeface="Alice Bold"/>
              </a:rPr>
              <a:t>                                      </a:t>
            </a:r>
            <a:r>
              <a:rPr lang="ru-RU" sz="1400" dirty="0" smtClean="0">
                <a:solidFill>
                  <a:srgbClr val="000000"/>
                </a:solidFill>
                <a:latin typeface="Alice Bold"/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  <a:latin typeface="Alice Bold"/>
              </a:rPr>
              <a:t>ГIАЛГIАЙ </a:t>
            </a:r>
            <a:r>
              <a:rPr lang="en-US" sz="1400" dirty="0" smtClean="0">
                <a:solidFill>
                  <a:srgbClr val="000000"/>
                </a:solidFill>
                <a:latin typeface="Alice Bold"/>
              </a:rPr>
              <a:t>РЕСПУБЛИКА</a:t>
            </a:r>
          </a:p>
          <a:p>
            <a:pPr marL="85725"/>
            <a:endParaRPr lang="en-US" sz="1400" dirty="0" smtClean="0">
              <a:solidFill>
                <a:srgbClr val="000000"/>
              </a:solidFill>
              <a:latin typeface="Alice Bold"/>
            </a:endParaRPr>
          </a:p>
          <a:p>
            <a:pPr marL="85725"/>
            <a:r>
              <a:rPr lang="ru-RU" sz="1400" b="1" dirty="0" err="1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Нистер</a:t>
            </a:r>
            <a:endParaRPr lang="ru-RU" sz="1400" b="1" dirty="0" smtClean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85725"/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т </a:t>
            </a:r>
            <a:r>
              <a:rPr lang="ru-RU" sz="1400" b="1" dirty="0" err="1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эконо</a:t>
            </a:r>
            <a:endParaRPr lang="ru-RU" sz="1400" b="1" dirty="0" smtClean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85725"/>
            <a:r>
              <a:rPr lang="ru-RU" sz="1400" b="1" dirty="0" err="1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мического</a:t>
            </a:r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развития</a:t>
            </a:r>
            <a:endParaRPr lang="ru-RU" sz="1400" b="1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" t="25845" r="173" b="-597"/>
          <a:stretch/>
        </p:blipFill>
        <p:spPr>
          <a:xfrm>
            <a:off x="3097428" y="1679171"/>
            <a:ext cx="5502876" cy="4613564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64229" y="115331"/>
            <a:ext cx="1097198" cy="69197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85535" y="2324851"/>
            <a:ext cx="6400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79"/>
              </a:lnSpc>
            </a:pPr>
            <a:endParaRPr lang="ru-RU" sz="2000" b="1" dirty="0" smtClean="0">
              <a:solidFill>
                <a:srgbClr val="000000"/>
              </a:solidFill>
              <a:latin typeface="Alice Bold"/>
            </a:endParaRPr>
          </a:p>
          <a:p>
            <a:pPr algn="ctr">
              <a:lnSpc>
                <a:spcPts val="3279"/>
              </a:lnSpc>
            </a:pPr>
            <a:endParaRPr lang="ru-RU" sz="2000" b="1" dirty="0" smtClean="0">
              <a:solidFill>
                <a:srgbClr val="000000"/>
              </a:solidFill>
              <a:latin typeface="Alice Bold"/>
            </a:endParaRPr>
          </a:p>
          <a:p>
            <a:pPr algn="ctr">
              <a:lnSpc>
                <a:spcPts val="3279"/>
              </a:lnSpc>
            </a:pPr>
            <a:endParaRPr lang="ru-RU" sz="2000" b="1" dirty="0" smtClean="0">
              <a:solidFill>
                <a:srgbClr val="000000"/>
              </a:solidFill>
              <a:latin typeface="Alice Bold"/>
            </a:endParaRPr>
          </a:p>
          <a:p>
            <a:pPr algn="ctr">
              <a:lnSpc>
                <a:spcPts val="3279"/>
              </a:lnSpc>
            </a:pPr>
            <a:endParaRPr lang="ru-RU" sz="2000" b="1" dirty="0" smtClean="0">
              <a:solidFill>
                <a:srgbClr val="000000"/>
              </a:solidFill>
              <a:latin typeface="Alice Bold"/>
            </a:endParaRPr>
          </a:p>
        </p:txBody>
      </p:sp>
    </p:spTree>
    <p:extLst>
      <p:ext uri="{BB962C8B-B14F-4D97-AF65-F5344CB8AC3E}">
        <p14:creationId xmlns:p14="http://schemas.microsoft.com/office/powerpoint/2010/main" val="245987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7689" y="79340"/>
            <a:ext cx="626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zov"/>
              </a:rPr>
              <a:t>ПРОМЫШЛЕННО - ИНВЕСТИЦИОННАЯ ПЛОЩАДКА В С.П.</a:t>
            </a:r>
            <a:r>
              <a:rPr lang="ru-RU" b="1" dirty="0">
                <a:solidFill>
                  <a:srgbClr val="C00000"/>
                </a:solidFill>
                <a:latin typeface="Azov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zov"/>
              </a:rPr>
              <a:t>АЛИ-ЮРТ</a:t>
            </a:r>
            <a:endParaRPr lang="ru-RU" b="1" dirty="0">
              <a:solidFill>
                <a:srgbClr val="C00000"/>
              </a:solidFill>
              <a:latin typeface="Azov"/>
            </a:endParaRPr>
          </a:p>
        </p:txBody>
      </p:sp>
      <p:grpSp>
        <p:nvGrpSpPr>
          <p:cNvPr id="5" name="Group 10629"/>
          <p:cNvGrpSpPr/>
          <p:nvPr/>
        </p:nvGrpSpPr>
        <p:grpSpPr>
          <a:xfrm>
            <a:off x="8639176" y="79340"/>
            <a:ext cx="2028825" cy="274321"/>
            <a:chOff x="0" y="0"/>
            <a:chExt cx="2017776" cy="311473"/>
          </a:xfrm>
        </p:grpSpPr>
        <p:sp>
          <p:nvSpPr>
            <p:cNvPr id="6" name="Shape 13756"/>
            <p:cNvSpPr/>
            <p:nvPr/>
          </p:nvSpPr>
          <p:spPr>
            <a:xfrm>
              <a:off x="843153" y="0"/>
              <a:ext cx="1174623" cy="155736"/>
            </a:xfrm>
            <a:custGeom>
              <a:avLst/>
              <a:gdLst/>
              <a:ahLst/>
              <a:cxnLst/>
              <a:rect l="0" t="0" r="0" b="0"/>
              <a:pathLst>
                <a:path w="1174623" h="155736">
                  <a:moveTo>
                    <a:pt x="0" y="0"/>
                  </a:moveTo>
                  <a:lnTo>
                    <a:pt x="1174623" y="0"/>
                  </a:lnTo>
                  <a:lnTo>
                    <a:pt x="1174623" y="155736"/>
                  </a:lnTo>
                  <a:lnTo>
                    <a:pt x="0" y="15573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C9F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Shape 13757"/>
            <p:cNvSpPr/>
            <p:nvPr/>
          </p:nvSpPr>
          <p:spPr>
            <a:xfrm>
              <a:off x="0" y="155736"/>
              <a:ext cx="1128014" cy="155737"/>
            </a:xfrm>
            <a:custGeom>
              <a:avLst/>
              <a:gdLst/>
              <a:ahLst/>
              <a:cxnLst/>
              <a:rect l="0" t="0" r="0" b="0"/>
              <a:pathLst>
                <a:path w="1128014" h="155737">
                  <a:moveTo>
                    <a:pt x="0" y="0"/>
                  </a:moveTo>
                  <a:lnTo>
                    <a:pt x="1128014" y="0"/>
                  </a:lnTo>
                  <a:lnTo>
                    <a:pt x="1128014" y="155737"/>
                  </a:lnTo>
                  <a:lnTo>
                    <a:pt x="0" y="15573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ED13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Shape 82"/>
            <p:cNvSpPr/>
            <p:nvPr/>
          </p:nvSpPr>
          <p:spPr>
            <a:xfrm>
              <a:off x="844042" y="155736"/>
              <a:ext cx="283972" cy="155737"/>
            </a:xfrm>
            <a:custGeom>
              <a:avLst/>
              <a:gdLst/>
              <a:ahLst/>
              <a:cxnLst/>
              <a:rect l="0" t="0" r="0" b="0"/>
              <a:pathLst>
                <a:path w="283972" h="155737">
                  <a:moveTo>
                    <a:pt x="0" y="0"/>
                  </a:moveTo>
                  <a:lnTo>
                    <a:pt x="283972" y="0"/>
                  </a:lnTo>
                  <a:lnTo>
                    <a:pt x="283972" y="15573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76336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58112" y="935916"/>
            <a:ext cx="3689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zov"/>
              </a:rPr>
              <a:t>Резиденты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latin typeface="Azov"/>
              </a:rPr>
              <a:t>промплощадки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23182" y="1266876"/>
            <a:ext cx="22926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Azov"/>
              </a:rPr>
              <a:t>ООО </a:t>
            </a:r>
            <a:r>
              <a:rPr lang="ru-RU" sz="1600" dirty="0">
                <a:solidFill>
                  <a:srgbClr val="C00000"/>
                </a:solidFill>
                <a:latin typeface="Azov"/>
              </a:rPr>
              <a:t>«Юг-Сервис»</a:t>
            </a:r>
            <a:endParaRPr lang="ru-RU" sz="1600" dirty="0">
              <a:solidFill>
                <a:srgbClr val="C00000"/>
              </a:solidFill>
              <a:latin typeface="Azov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678761" y="967334"/>
            <a:ext cx="291966" cy="2919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42" y="924164"/>
            <a:ext cx="225183" cy="2251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964" y="1550805"/>
            <a:ext cx="225183" cy="22518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42" y="2789370"/>
            <a:ext cx="225183" cy="2251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43" y="3846369"/>
            <a:ext cx="225183" cy="22518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710406" y="3294247"/>
            <a:ext cx="4340513" cy="162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 Наименование проекта: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«Строительство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завода по производству железобетонных изделий из сверхпрочного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бетона».</a:t>
            </a:r>
            <a:endParaRPr lang="ru-RU" sz="1200" b="1" i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стоимость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29 400,0 тыс. руб.</a:t>
            </a:r>
            <a:endParaRPr lang="ru-RU" sz="1200" b="1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Налоговые отчисления резидента 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за 2019 г.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1,6 млн. руб.</a:t>
            </a:r>
            <a:endParaRPr lang="ru-RU" sz="12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Создаваемые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рабочие места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– 1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0.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Срок ввода в эксплуатацию: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2023 г.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879753" y="2929715"/>
            <a:ext cx="1825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Azov"/>
              </a:rPr>
              <a:t>ИП «Картоев»</a:t>
            </a:r>
            <a:endParaRPr lang="ru-RU" sz="1600" dirty="0">
              <a:solidFill>
                <a:srgbClr val="C00000"/>
              </a:solidFill>
              <a:latin typeface="Azov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791625" y="1525294"/>
            <a:ext cx="4340513" cy="162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 Наименование проекта: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«Комплекс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по приемке, подработке, сушке и хранению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зерна».</a:t>
            </a:r>
            <a:endParaRPr lang="ru-RU" sz="1200" b="1" i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стоимость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23 400,0  тыс.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Налоговые отчисления резидента 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за 2019 г.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0,5 млн. руб.</a:t>
            </a:r>
            <a:endParaRPr lang="ru-RU" sz="12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Создаваемые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рабочие места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– 1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0.</a:t>
            </a: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Срок ввода строительства: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2015 г.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113775" y="862830"/>
            <a:ext cx="4486848" cy="787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Газоснабжение на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с.п. Али-Юрт осуществляется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осуществляется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от ГРС Назрань-2 (Выход Магас). Мощность – 981,044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куб.м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Электроснабжение на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с.п. Али-Юрт осуществляется из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Алиюртовской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подстанции ПС 35кВ. Троицкая-1 Фидер 7 с мощностью 0,635 МВА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Водоснабжение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с.п. Али-Юрт осуществляется из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Алиюртовской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скважины. 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Охрана, ограждения - локально  (резидент – самостоятельно).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Нестабильная скорость Интернета - 4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G (LTE)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Сопровождение проектов по принципу «одного окна».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Общая площадь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промплощадки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- 50,0 га. Свободные земельные участки под строительство объектов – 22,5 га.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Дорожная инфраструктура – имеется центральная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двухполосная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дорога с асфальтовым покрытием, внутриплощадочные дороги – с твердым (гравийным) покрытием.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Транспортная инфраструктура (до 100 км): - до ближайшей ж/д станции («Назрань») - 12 км; - до ФАД М29 «Кавказ» – 9 км; - до аэропорта «Магас  им. С.С.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Осканова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» – 33 км;  - до международного аэропорта «Владикавказ (Беслан)» - 28 км - до таможенного КПП «Верхний Ларс» (граница с Грузией) - 65 км. 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Расстояние до крупных населенных пунктов (до 100 км):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  - г. Назрань (население – 122 261 чел.) – 12 км;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  - г. Владикавказ (население – 303 597 чел.) – 25 км;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   - г. Грозный (население 305 911 чел.) – 87 км.</a:t>
            </a:r>
          </a:p>
          <a:p>
            <a:pPr algn="just">
              <a:lnSpc>
                <a:spcPct val="115000"/>
              </a:lnSpc>
            </a:pP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endParaRPr lang="ru-RU" sz="1600" dirty="0"/>
          </a:p>
          <a:p>
            <a:pPr algn="just">
              <a:lnSpc>
                <a:spcPct val="115000"/>
              </a:lnSpc>
            </a:pPr>
            <a:endParaRPr lang="ru-RU" sz="1600" dirty="0"/>
          </a:p>
          <a:p>
            <a:pPr algn="just">
              <a:lnSpc>
                <a:spcPct val="115000"/>
              </a:lnSpc>
            </a:pPr>
            <a:endParaRPr lang="ru-RU" sz="1600" dirty="0"/>
          </a:p>
          <a:p>
            <a:pPr algn="just">
              <a:lnSpc>
                <a:spcPct val="115000"/>
              </a:lnSpc>
            </a:pPr>
            <a:endParaRPr lang="ru-RU" sz="1600" dirty="0"/>
          </a:p>
          <a:p>
            <a:pPr algn="just">
              <a:lnSpc>
                <a:spcPct val="115000"/>
              </a:lnSpc>
            </a:pPr>
            <a:endParaRPr lang="ru-RU" sz="16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41" y="3249676"/>
            <a:ext cx="225183" cy="22518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17" y="3466152"/>
            <a:ext cx="225183" cy="22518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327" y="2200100"/>
            <a:ext cx="225183" cy="225183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1797031" y="4690957"/>
            <a:ext cx="43252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C00000"/>
                </a:solidFill>
                <a:latin typeface="Azov"/>
              </a:rPr>
              <a:t>ООО Швейная фабрика «Ингушетия» «4БРА»</a:t>
            </a:r>
            <a:endParaRPr lang="ru-RU" sz="1400" dirty="0">
              <a:solidFill>
                <a:srgbClr val="C00000"/>
              </a:solidFill>
              <a:latin typeface="Azov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649088" y="5063200"/>
            <a:ext cx="4340513" cy="162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 ООО «4БРА»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совместная частная и иностранная собственность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1200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стоимость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599 460, 0 тыс. руб.</a:t>
            </a: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Основной вид деятельности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– производство прочей верхней одежды, а также зарегистрировано 7 дополнительных видов деятельности.</a:t>
            </a: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Создаваемые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рабочие места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1500.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Ввод в эксплуатацию: 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4 кв.2020 года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16" y="4508286"/>
            <a:ext cx="225183" cy="22518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88" y="5355669"/>
            <a:ext cx="225183" cy="22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31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77689" y="79340"/>
            <a:ext cx="626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zov"/>
              </a:rPr>
              <a:t>ПРОМЫШЛЕННО - ИНВЕСТИЦИОННАЯ ПЛОЩАДКА В С.П.</a:t>
            </a:r>
            <a:r>
              <a:rPr lang="ru-RU" b="1" dirty="0">
                <a:solidFill>
                  <a:srgbClr val="C00000"/>
                </a:solidFill>
                <a:latin typeface="Azov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zov"/>
              </a:rPr>
              <a:t>АЛИ-ЮРТ</a:t>
            </a:r>
            <a:endParaRPr lang="ru-RU" b="1" dirty="0">
              <a:solidFill>
                <a:srgbClr val="C00000"/>
              </a:solidFill>
              <a:latin typeface="Azov"/>
            </a:endParaRPr>
          </a:p>
        </p:txBody>
      </p:sp>
      <p:grpSp>
        <p:nvGrpSpPr>
          <p:cNvPr id="4" name="Group 10629"/>
          <p:cNvGrpSpPr/>
          <p:nvPr/>
        </p:nvGrpSpPr>
        <p:grpSpPr>
          <a:xfrm>
            <a:off x="8639176" y="79340"/>
            <a:ext cx="2028825" cy="274321"/>
            <a:chOff x="0" y="0"/>
            <a:chExt cx="2017776" cy="311473"/>
          </a:xfrm>
        </p:grpSpPr>
        <p:sp>
          <p:nvSpPr>
            <p:cNvPr id="5" name="Shape 13756"/>
            <p:cNvSpPr/>
            <p:nvPr/>
          </p:nvSpPr>
          <p:spPr>
            <a:xfrm>
              <a:off x="843153" y="0"/>
              <a:ext cx="1174623" cy="155736"/>
            </a:xfrm>
            <a:custGeom>
              <a:avLst/>
              <a:gdLst/>
              <a:ahLst/>
              <a:cxnLst/>
              <a:rect l="0" t="0" r="0" b="0"/>
              <a:pathLst>
                <a:path w="1174623" h="155736">
                  <a:moveTo>
                    <a:pt x="0" y="0"/>
                  </a:moveTo>
                  <a:lnTo>
                    <a:pt x="1174623" y="0"/>
                  </a:lnTo>
                  <a:lnTo>
                    <a:pt x="1174623" y="155736"/>
                  </a:lnTo>
                  <a:lnTo>
                    <a:pt x="0" y="15573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C9F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" name="Shape 13757"/>
            <p:cNvSpPr/>
            <p:nvPr/>
          </p:nvSpPr>
          <p:spPr>
            <a:xfrm>
              <a:off x="0" y="155736"/>
              <a:ext cx="1128014" cy="155737"/>
            </a:xfrm>
            <a:custGeom>
              <a:avLst/>
              <a:gdLst/>
              <a:ahLst/>
              <a:cxnLst/>
              <a:rect l="0" t="0" r="0" b="0"/>
              <a:pathLst>
                <a:path w="1128014" h="155737">
                  <a:moveTo>
                    <a:pt x="0" y="0"/>
                  </a:moveTo>
                  <a:lnTo>
                    <a:pt x="1128014" y="0"/>
                  </a:lnTo>
                  <a:lnTo>
                    <a:pt x="1128014" y="155737"/>
                  </a:lnTo>
                  <a:lnTo>
                    <a:pt x="0" y="15573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ED13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Shape 82"/>
            <p:cNvSpPr/>
            <p:nvPr/>
          </p:nvSpPr>
          <p:spPr>
            <a:xfrm>
              <a:off x="844042" y="155736"/>
              <a:ext cx="283972" cy="155737"/>
            </a:xfrm>
            <a:custGeom>
              <a:avLst/>
              <a:gdLst/>
              <a:ahLst/>
              <a:cxnLst/>
              <a:rect l="0" t="0" r="0" b="0"/>
              <a:pathLst>
                <a:path w="283972" h="155737">
                  <a:moveTo>
                    <a:pt x="0" y="0"/>
                  </a:moveTo>
                  <a:lnTo>
                    <a:pt x="283972" y="0"/>
                  </a:lnTo>
                  <a:lnTo>
                    <a:pt x="283972" y="15573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76336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159104" y="725671"/>
            <a:ext cx="3689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zov"/>
              </a:rPr>
              <a:t>Резиденты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latin typeface="Azov"/>
              </a:rPr>
              <a:t>промплощадки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231" y="4146922"/>
            <a:ext cx="2248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Azov"/>
              </a:rPr>
              <a:t>ООО </a:t>
            </a:r>
            <a:r>
              <a:rPr lang="ru-RU" sz="1600" dirty="0">
                <a:solidFill>
                  <a:srgbClr val="C00000"/>
                </a:solidFill>
                <a:latin typeface="Azov"/>
              </a:rPr>
              <a:t>«</a:t>
            </a:r>
            <a:r>
              <a:rPr lang="ru-RU" sz="1600" dirty="0" err="1">
                <a:solidFill>
                  <a:srgbClr val="C00000"/>
                </a:solidFill>
                <a:latin typeface="Azov"/>
              </a:rPr>
              <a:t>Элитстрой</a:t>
            </a:r>
            <a:r>
              <a:rPr lang="ru-RU" sz="1600" dirty="0">
                <a:solidFill>
                  <a:srgbClr val="C00000"/>
                </a:solidFill>
                <a:latin typeface="Azov"/>
              </a:rPr>
              <a:t>»</a:t>
            </a:r>
            <a:endParaRPr lang="ru-RU" sz="1600" dirty="0">
              <a:solidFill>
                <a:srgbClr val="C00000"/>
              </a:solidFill>
              <a:latin typeface="Azov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77666" y="1355124"/>
            <a:ext cx="3602488" cy="2788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 Наименование проекта: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«Строительство завода алюминиевых сплавов мощностью до 10 000 т. в год».</a:t>
            </a:r>
          </a:p>
          <a:p>
            <a:endParaRPr lang="ru-RU" sz="1200" b="1" i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стоимость проекта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398 800, 0 тыс. руб.</a:t>
            </a:r>
          </a:p>
          <a:p>
            <a:endParaRPr lang="ru-RU" sz="1200" b="1" i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Налоговые отчисления резидента 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на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01.12.2020г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– 1,1 млн. руб.</a:t>
            </a:r>
            <a:endParaRPr lang="ru-RU" sz="12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Создаваемые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рабочие места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58.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endParaRPr lang="ru-RU" sz="12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Срок ввода в эксплуатацию: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3-й квартал 2021г.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6031031" y="1202725"/>
            <a:ext cx="9625" cy="459125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202834" y="1058026"/>
            <a:ext cx="22813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Azov"/>
              </a:rPr>
              <a:t>ООО </a:t>
            </a:r>
            <a:r>
              <a:rPr lang="ru-RU" sz="1600" dirty="0">
                <a:solidFill>
                  <a:srgbClr val="C00000"/>
                </a:solidFill>
                <a:latin typeface="Azov"/>
              </a:rPr>
              <a:t>«БестБренд»</a:t>
            </a:r>
            <a:endParaRPr lang="ru-RU" sz="1600" dirty="0">
              <a:solidFill>
                <a:srgbClr val="C00000"/>
              </a:solidFill>
              <a:latin typeface="Azov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96036" y="1355124"/>
            <a:ext cx="3904074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 Наименование проекта: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«Строительство завода по производству санитарно-гигиенических средств (подгузников)».</a:t>
            </a:r>
          </a:p>
          <a:p>
            <a:endParaRPr lang="ru-RU" sz="1200" b="1" i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Инвестиционный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Общая стоимость проекта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–762 900, 0 тыс.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200" i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Среднегодовая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сумма после выхода на проектную мощность – 24 млн. руб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Создаваемые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рабочие места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67.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endParaRPr lang="ru-RU" sz="12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Срок ввода в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эксплуатацию: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2021г.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202834" y="4146922"/>
            <a:ext cx="1779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Azov"/>
              </a:rPr>
              <a:t>ООО </a:t>
            </a:r>
            <a:r>
              <a:rPr lang="ru-RU" sz="1600" dirty="0">
                <a:solidFill>
                  <a:srgbClr val="C00000"/>
                </a:solidFill>
                <a:latin typeface="Azov"/>
              </a:rPr>
              <a:t>«РИАК»</a:t>
            </a:r>
            <a:endParaRPr lang="ru-RU" sz="1600" dirty="0">
              <a:solidFill>
                <a:srgbClr val="C00000"/>
              </a:solidFill>
              <a:latin typeface="Azov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96036" y="4485476"/>
            <a:ext cx="4592544" cy="220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 Наименование проекта: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«Завод по изготовлению алюминиевых профилей».</a:t>
            </a:r>
          </a:p>
          <a:p>
            <a:endParaRPr lang="ru-RU" sz="1200" b="1" i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стоимость проекта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436  600, 0 тыс.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200" i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i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Налоговые отчисления резидента 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на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01.12.2020г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. –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3,8 млн. руб.</a:t>
            </a:r>
            <a:endParaRPr lang="ru-RU" sz="12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Созданные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рабочие места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158.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endParaRPr lang="ru-RU" sz="12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Ввод в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эксплуатацию: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2018 г.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19961" y="1185847"/>
            <a:ext cx="2258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Azov"/>
              </a:rPr>
              <a:t>ООО </a:t>
            </a:r>
            <a:r>
              <a:rPr lang="ru-RU" sz="1600" dirty="0">
                <a:solidFill>
                  <a:srgbClr val="C00000"/>
                </a:solidFill>
                <a:latin typeface="Azov"/>
              </a:rPr>
              <a:t>«ЗАС РИАЛ»</a:t>
            </a:r>
            <a:endParaRPr lang="ru-RU" sz="1600" dirty="0">
              <a:solidFill>
                <a:srgbClr val="C00000"/>
              </a:solidFill>
              <a:latin typeface="Azov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41360" y="4500085"/>
            <a:ext cx="4110261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 Наименование проекта: «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Строительства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завода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по производству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красок».</a:t>
            </a:r>
          </a:p>
          <a:p>
            <a:endParaRPr lang="ru-RU" sz="1200" b="1" i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стоимость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303 200,0 тыс.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200" b="1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Налоговые отчисления резидента 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за 2019 г.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0,5 млн. руб.</a:t>
            </a:r>
          </a:p>
          <a:p>
            <a:pPr algn="just">
              <a:lnSpc>
                <a:spcPct val="115000"/>
              </a:lnSpc>
            </a:pPr>
            <a:endParaRPr lang="ru-RU" sz="12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Создаваемые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рабочие места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30.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endParaRPr lang="ru-RU" sz="12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Ввод в эксплуатацию: 2016 г.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904478" y="441572"/>
            <a:ext cx="3899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zov"/>
              </a:rPr>
              <a:t>Расположена в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Azov"/>
              </a:rPr>
              <a:t>юго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zov"/>
              </a:rPr>
              <a:t> - восточной части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Azov"/>
              </a:rPr>
              <a:t>г.Назрань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zov"/>
              </a:rPr>
              <a:t>.</a:t>
            </a:r>
          </a:p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zov"/>
              </a:rPr>
              <a:t>Создана в 2011 году.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Azov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477" y="388860"/>
            <a:ext cx="417080" cy="41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17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083" y="5344272"/>
            <a:ext cx="2542252" cy="853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17" y="1332879"/>
            <a:ext cx="893037" cy="8930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437" y="3374606"/>
            <a:ext cx="2542252" cy="85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77689" y="79340"/>
            <a:ext cx="626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zov"/>
              </a:rPr>
              <a:t>ИНВЕСТИЦИОННЫЕ НИШИ РЕСПУБЛИКИ ИНГУШЕТИЯ</a:t>
            </a:r>
            <a:endParaRPr lang="ru-RU" b="1" dirty="0">
              <a:solidFill>
                <a:srgbClr val="C00000"/>
              </a:solidFill>
              <a:latin typeface="Azov"/>
            </a:endParaRPr>
          </a:p>
        </p:txBody>
      </p:sp>
      <p:grpSp>
        <p:nvGrpSpPr>
          <p:cNvPr id="5" name="Group 10629"/>
          <p:cNvGrpSpPr/>
          <p:nvPr/>
        </p:nvGrpSpPr>
        <p:grpSpPr>
          <a:xfrm>
            <a:off x="8639176" y="79340"/>
            <a:ext cx="2028825" cy="274321"/>
            <a:chOff x="0" y="0"/>
            <a:chExt cx="2017776" cy="311473"/>
          </a:xfrm>
        </p:grpSpPr>
        <p:sp>
          <p:nvSpPr>
            <p:cNvPr id="6" name="Shape 13756"/>
            <p:cNvSpPr/>
            <p:nvPr/>
          </p:nvSpPr>
          <p:spPr>
            <a:xfrm>
              <a:off x="843153" y="0"/>
              <a:ext cx="1174623" cy="155736"/>
            </a:xfrm>
            <a:custGeom>
              <a:avLst/>
              <a:gdLst/>
              <a:ahLst/>
              <a:cxnLst/>
              <a:rect l="0" t="0" r="0" b="0"/>
              <a:pathLst>
                <a:path w="1174623" h="155736">
                  <a:moveTo>
                    <a:pt x="0" y="0"/>
                  </a:moveTo>
                  <a:lnTo>
                    <a:pt x="1174623" y="0"/>
                  </a:lnTo>
                  <a:lnTo>
                    <a:pt x="1174623" y="155736"/>
                  </a:lnTo>
                  <a:lnTo>
                    <a:pt x="0" y="15573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C9F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Shape 13757"/>
            <p:cNvSpPr/>
            <p:nvPr/>
          </p:nvSpPr>
          <p:spPr>
            <a:xfrm>
              <a:off x="0" y="155736"/>
              <a:ext cx="1128014" cy="155737"/>
            </a:xfrm>
            <a:custGeom>
              <a:avLst/>
              <a:gdLst/>
              <a:ahLst/>
              <a:cxnLst/>
              <a:rect l="0" t="0" r="0" b="0"/>
              <a:pathLst>
                <a:path w="1128014" h="155737">
                  <a:moveTo>
                    <a:pt x="0" y="0"/>
                  </a:moveTo>
                  <a:lnTo>
                    <a:pt x="1128014" y="0"/>
                  </a:lnTo>
                  <a:lnTo>
                    <a:pt x="1128014" y="155737"/>
                  </a:lnTo>
                  <a:lnTo>
                    <a:pt x="0" y="15573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ED13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Shape 82"/>
            <p:cNvSpPr/>
            <p:nvPr/>
          </p:nvSpPr>
          <p:spPr>
            <a:xfrm>
              <a:off x="844042" y="155736"/>
              <a:ext cx="283972" cy="155737"/>
            </a:xfrm>
            <a:custGeom>
              <a:avLst/>
              <a:gdLst/>
              <a:ahLst/>
              <a:cxnLst/>
              <a:rect l="0" t="0" r="0" b="0"/>
              <a:pathLst>
                <a:path w="283972" h="155737">
                  <a:moveTo>
                    <a:pt x="0" y="0"/>
                  </a:moveTo>
                  <a:lnTo>
                    <a:pt x="283972" y="0"/>
                  </a:lnTo>
                  <a:lnTo>
                    <a:pt x="283972" y="15573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76336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204584" y="2810012"/>
            <a:ext cx="4041965" cy="2333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 algn="ctr">
              <a:lnSpc>
                <a:spcPts val="1125"/>
              </a:lnSpc>
            </a:pPr>
            <a:r>
              <a:rPr lang="ru-RU" altLang="zh-CN" sz="1100" b="1" dirty="0">
                <a:solidFill>
                  <a:srgbClr val="C00000"/>
                </a:solidFill>
                <a:latin typeface="微软雅黑" pitchFamily="34" charset="-122"/>
              </a:rPr>
              <a:t>Производство пищевых продуктов</a:t>
            </a:r>
            <a:endParaRPr lang="ru-RU" altLang="zh-CN" sz="11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8552" y="3021106"/>
            <a:ext cx="3859449" cy="16440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Производство собственной продукции:</a:t>
            </a: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Мясо, субпродукты домашней птицы – 1424 т (5,2% от потребности)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Изделия колбасные копченные – 136,0 т ( 39% от потребности)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Изделия мясные кулинарные – 40,0 т (15,4 % от потребности)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Хлеб и хлебобулочные изделия – 20876,3 т (25,9 % от потребности 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Кондитерские изделия – 2295,7 т (23,9 % от потребности)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</a:t>
            </a: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Минеральная вода 98,5% от потребности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048" y="1512631"/>
            <a:ext cx="2542252" cy="853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09836" y="1303300"/>
            <a:ext cx="4228351" cy="15029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Потребность региона в продуктах питания в год:</a:t>
            </a: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Капуста свежая и квашеная – 17430,5 т (ввозится 98,5 % продукции)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Столовые корнеплоды – 15596,9 т (ввозится 96,8 % продукции)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Рыбопродукты -7133,6 т. (ввозится 100,0% продукции)</a:t>
            </a: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Мясопродукты – 26180,9 т (ввозится 94,8 % продукции)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Чай – 216,7 т (ввозится 88,8 % продукции)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Масло растительное – 5420,5 т (ввозится 100,0 % продукции)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Прочие овощи – 21032,5 т (ввозится 95,1 % продукции)</a:t>
            </a: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01908" y="4674892"/>
            <a:ext cx="4516205" cy="7976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 algn="ctr">
              <a:lnSpc>
                <a:spcPts val="1125"/>
              </a:lnSpc>
            </a:pPr>
            <a:r>
              <a:rPr lang="ru-RU" altLang="zh-CN" sz="1100" b="1" dirty="0">
                <a:solidFill>
                  <a:srgbClr val="C00000"/>
                </a:solidFill>
                <a:latin typeface="微软雅黑" pitchFamily="34" charset="-122"/>
              </a:rPr>
              <a:t>Производство прочих неметаллических минеральных продуктов</a:t>
            </a:r>
            <a:endParaRPr lang="en-US" altLang="zh-CN" sz="1100" b="1" dirty="0">
              <a:solidFill>
                <a:srgbClr val="C00000"/>
              </a:solidFill>
              <a:latin typeface="微软雅黑" pitchFamily="34" charset="-122"/>
            </a:endParaRPr>
          </a:p>
          <a:p>
            <a:pPr>
              <a:lnSpc>
                <a:spcPts val="1125"/>
              </a:lnSpc>
            </a:pPr>
            <a:endParaRPr lang="ru-RU" sz="9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endParaRPr lang="ru-RU" sz="9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tx1"/>
                </a:solidFill>
                <a:latin typeface="微软雅黑" pitchFamily="34" charset="-122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0864" y="1191734"/>
            <a:ext cx="3859449" cy="9387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Производство собственной продукции:</a:t>
            </a: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Яиц – 23605 т ( 22,4 % от потребности)</a:t>
            </a:r>
            <a:endParaRPr lang="ru-RU" sz="10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Фрукты свежие – 19433,1 т (51,1 % от потребности)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Молокопродукты – 109596,5 (76,1 % от потребности)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39989" y="937207"/>
            <a:ext cx="3171157" cy="6565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 algn="ctr">
              <a:lnSpc>
                <a:spcPts val="1125"/>
              </a:lnSpc>
            </a:pPr>
            <a:r>
              <a:rPr lang="ru-RU" altLang="zh-CN" sz="1100" b="1" dirty="0">
                <a:solidFill>
                  <a:srgbClr val="C00000"/>
                </a:solidFill>
                <a:latin typeface="微软雅黑" pitchFamily="34" charset="-122"/>
              </a:rPr>
              <a:t>Сельское хозяйство</a:t>
            </a:r>
            <a:endParaRPr lang="en-US" altLang="zh-CN" sz="1100" b="1" dirty="0">
              <a:solidFill>
                <a:srgbClr val="C00000"/>
              </a:solidFill>
              <a:latin typeface="微软雅黑" pitchFamily="34" charset="-122"/>
            </a:endParaRPr>
          </a:p>
          <a:p>
            <a:pPr>
              <a:lnSpc>
                <a:spcPts val="1125"/>
              </a:lnSpc>
            </a:pPr>
            <a:endParaRPr lang="ru-RU" sz="9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endParaRPr lang="ru-RU" sz="9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tx1"/>
                </a:solidFill>
                <a:latin typeface="微软雅黑" pitchFamily="34" charset="-122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59476" y="5183593"/>
            <a:ext cx="4228351" cy="12208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Потребность региона в продукции в год:</a:t>
            </a: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Кирпич строительный – 157,0 млн. шт. (ввозится 77,9 % продукции)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Плитка тротуарная – 585,0 тыс. т (ввозится 87 % продукции) 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Портландцемент строительный – 183,6 млн. т (ввозится 100 % продукции)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Листовые стекла (ввозится 86,3 % продукции)</a:t>
            </a: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74803" y="5027209"/>
            <a:ext cx="3567125" cy="9387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Производство собственной продукции:</a:t>
            </a: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Изделия из гипса, бетона и цемента (32,7 % от потребности)</a:t>
            </a:r>
            <a:endParaRPr lang="ru-RU" sz="10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</a:t>
            </a: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Бутылки из стекла (23,1 % от потребности)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17" y="5077022"/>
            <a:ext cx="1112329" cy="11123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34126" y="3211983"/>
            <a:ext cx="4327048" cy="15029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Потребность региона в продуктах питания в год:</a:t>
            </a: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</a:t>
            </a: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Макаронные изделия - 4255,0 т (ввозится 99,8 % продукции)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Мука пшеничная – 43799,2 т (ввозится 74,4 %</a:t>
            </a: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продукции</a:t>
            </a: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Сахар и кондитерские изделия – 9730,1 т (ввозится 83,2 %</a:t>
            </a: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продукции</a:t>
            </a: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Соковая продукция из фруктов и овощей – 3687,0 т (ввозится 100,0 %</a:t>
            </a: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продукции</a:t>
            </a: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Молочная продукция – 34475,8 т</a:t>
            </a: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(ввозится 23,9 %</a:t>
            </a: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продукции</a:t>
            </a: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658" y="3318564"/>
            <a:ext cx="926390" cy="92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47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394" y="1044899"/>
            <a:ext cx="2542252" cy="85351"/>
          </a:xfrm>
          <a:prstGeom prst="rect">
            <a:avLst/>
          </a:prstGeom>
        </p:spPr>
      </p:pic>
      <p:grpSp>
        <p:nvGrpSpPr>
          <p:cNvPr id="5" name="Group 10629"/>
          <p:cNvGrpSpPr/>
          <p:nvPr/>
        </p:nvGrpSpPr>
        <p:grpSpPr>
          <a:xfrm>
            <a:off x="8639176" y="79340"/>
            <a:ext cx="2028825" cy="274321"/>
            <a:chOff x="0" y="0"/>
            <a:chExt cx="2017776" cy="311473"/>
          </a:xfrm>
        </p:grpSpPr>
        <p:sp>
          <p:nvSpPr>
            <p:cNvPr id="6" name="Shape 13756"/>
            <p:cNvSpPr/>
            <p:nvPr/>
          </p:nvSpPr>
          <p:spPr>
            <a:xfrm>
              <a:off x="843153" y="0"/>
              <a:ext cx="1174623" cy="155736"/>
            </a:xfrm>
            <a:custGeom>
              <a:avLst/>
              <a:gdLst/>
              <a:ahLst/>
              <a:cxnLst/>
              <a:rect l="0" t="0" r="0" b="0"/>
              <a:pathLst>
                <a:path w="1174623" h="155736">
                  <a:moveTo>
                    <a:pt x="0" y="0"/>
                  </a:moveTo>
                  <a:lnTo>
                    <a:pt x="1174623" y="0"/>
                  </a:lnTo>
                  <a:lnTo>
                    <a:pt x="1174623" y="155736"/>
                  </a:lnTo>
                  <a:lnTo>
                    <a:pt x="0" y="15573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C9F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Shape 13757"/>
            <p:cNvSpPr/>
            <p:nvPr/>
          </p:nvSpPr>
          <p:spPr>
            <a:xfrm>
              <a:off x="0" y="155736"/>
              <a:ext cx="1128014" cy="155737"/>
            </a:xfrm>
            <a:custGeom>
              <a:avLst/>
              <a:gdLst/>
              <a:ahLst/>
              <a:cxnLst/>
              <a:rect l="0" t="0" r="0" b="0"/>
              <a:pathLst>
                <a:path w="1128014" h="155737">
                  <a:moveTo>
                    <a:pt x="0" y="0"/>
                  </a:moveTo>
                  <a:lnTo>
                    <a:pt x="1128014" y="0"/>
                  </a:lnTo>
                  <a:lnTo>
                    <a:pt x="1128014" y="155737"/>
                  </a:lnTo>
                  <a:lnTo>
                    <a:pt x="0" y="15573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ED13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Shape 82"/>
            <p:cNvSpPr/>
            <p:nvPr/>
          </p:nvSpPr>
          <p:spPr>
            <a:xfrm>
              <a:off x="844042" y="155736"/>
              <a:ext cx="283972" cy="155737"/>
            </a:xfrm>
            <a:custGeom>
              <a:avLst/>
              <a:gdLst/>
              <a:ahLst/>
              <a:cxnLst/>
              <a:rect l="0" t="0" r="0" b="0"/>
              <a:pathLst>
                <a:path w="283972" h="155737">
                  <a:moveTo>
                    <a:pt x="0" y="0"/>
                  </a:moveTo>
                  <a:lnTo>
                    <a:pt x="283972" y="0"/>
                  </a:lnTo>
                  <a:lnTo>
                    <a:pt x="283972" y="15573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76336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952706" y="370340"/>
            <a:ext cx="4109342" cy="3744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 algn="ctr">
              <a:lnSpc>
                <a:spcPts val="1125"/>
              </a:lnSpc>
            </a:pPr>
            <a:r>
              <a:rPr lang="ru-RU" altLang="zh-CN" sz="1100" b="1" dirty="0">
                <a:solidFill>
                  <a:srgbClr val="C00000"/>
                </a:solidFill>
                <a:latin typeface="微软雅黑" pitchFamily="34" charset="-122"/>
              </a:rPr>
              <a:t>Производство мебели и прочей продукции</a:t>
            </a:r>
            <a:endParaRPr lang="en-US" altLang="zh-CN" sz="1100" b="1" dirty="0">
              <a:solidFill>
                <a:srgbClr val="C00000"/>
              </a:solidFill>
              <a:latin typeface="微软雅黑" pitchFamily="34" charset="-122"/>
            </a:endParaRP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0657" y="670904"/>
            <a:ext cx="1153414" cy="115341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249" y="4558963"/>
            <a:ext cx="2542252" cy="8535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249" y="2714675"/>
            <a:ext cx="2542252" cy="8535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84149" y="854882"/>
            <a:ext cx="3699582" cy="7976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Потребность региона в продукции в год:</a:t>
            </a: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Матрасы - 2063 шт. в год (ввозится 100,0 % продукции)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Прочая мебель -  </a:t>
            </a: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(ввозится </a:t>
            </a: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73,9 % </a:t>
            </a: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продукции)</a:t>
            </a: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67711" y="741689"/>
            <a:ext cx="3859449" cy="13619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Производство собственной продукции:</a:t>
            </a: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Кухонная мебель </a:t>
            </a: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(23,1 % </a:t>
            </a: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от потребности</a:t>
            </a: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ru-RU" sz="9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Офисная мебель (17,4 % от потребности)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</a:t>
            </a: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Производство мебели по заказам </a:t>
            </a: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населения  (27,4 </a:t>
            </a: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% от потребности)</a:t>
            </a: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622" y="2460066"/>
            <a:ext cx="944664" cy="94466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033502" y="2078507"/>
            <a:ext cx="4041965" cy="2333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 algn="ctr">
              <a:lnSpc>
                <a:spcPts val="1125"/>
              </a:lnSpc>
            </a:pPr>
            <a:r>
              <a:rPr lang="ru-RU" altLang="zh-CN" sz="1100" b="1" dirty="0">
                <a:solidFill>
                  <a:srgbClr val="C00000"/>
                </a:solidFill>
                <a:latin typeface="微软雅黑" pitchFamily="34" charset="-122"/>
              </a:rPr>
              <a:t>Производство одежды; выделка и крашение меха</a:t>
            </a:r>
            <a:endParaRPr lang="ru-RU" altLang="zh-CN" sz="11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39014" y="2457138"/>
            <a:ext cx="4228351" cy="9387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Потребность региона в продукции в год:</a:t>
            </a: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Спортивная одежда (ввозится 99,5 % продукции)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Обувь (ввозится 99,8 % продукции)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Одежда из искусственного меха (ввозится 100,0% продукции)</a:t>
            </a: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Головные уборы  (ввозится 90,4 % продукции)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51531" y="3771269"/>
            <a:ext cx="4041965" cy="2333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 algn="ctr">
              <a:lnSpc>
                <a:spcPts val="1125"/>
              </a:lnSpc>
            </a:pPr>
            <a:r>
              <a:rPr lang="ru-RU" altLang="zh-CN" sz="1100" b="1" dirty="0">
                <a:solidFill>
                  <a:srgbClr val="C00000"/>
                </a:solidFill>
                <a:latin typeface="微软雅黑" pitchFamily="34" charset="-122"/>
              </a:rPr>
              <a:t>Производство бумаги и бумажных изделий</a:t>
            </a:r>
            <a:endParaRPr lang="ru-RU" altLang="zh-CN" sz="11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206" y="4198387"/>
            <a:ext cx="912628" cy="91262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698797" y="4304764"/>
            <a:ext cx="4228351" cy="9387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Потребность региона в продукции в год:</a:t>
            </a: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Бумага и картон (ввозится 94,5 % продукции)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Обои (ввозится 100,0 % продукции)</a:t>
            </a: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Бумажные изделия хозяйственно-бытового и санитарно-гигиенического назначения (ввозится 96,4 % продукции) </a:t>
            </a: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08552" y="2324173"/>
            <a:ext cx="3859449" cy="9387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Производство собственной продукции:</a:t>
            </a: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Верхние пальто 291,8 шт. </a:t>
            </a: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(3,1 % </a:t>
            </a: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от потребности</a:t>
            </a: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ru-RU" sz="9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Верхние костюмы 4210,2 шт. (7,4 % от потребности)</a:t>
            </a:r>
            <a:endParaRPr lang="ru-RU" altLang="zh-CN" sz="9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08552" y="4234135"/>
            <a:ext cx="3859449" cy="9387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4D4D4D"/>
                </a:solidFill>
                <a:ea typeface="微软雅黑" pitchFamily="34" charset="-122"/>
              </a:defRPr>
            </a:lvl1pPr>
          </a:lstStyle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Производство собственной продукции:</a:t>
            </a: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Тара из твердого картона </a:t>
            </a: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(4,5 % </a:t>
            </a: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от потребности</a:t>
            </a: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ru-RU" sz="9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Прочие изделия из бумаги (</a:t>
            </a: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ru-RU" altLang="zh-CN" sz="9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,4 % от потребности)</a:t>
            </a:r>
            <a:endParaRPr lang="ru-RU" altLang="zh-CN" sz="9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1125"/>
              </a:lnSpc>
            </a:pPr>
            <a:endParaRPr lang="ru-RU" altLang="zh-CN" sz="9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380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73FC5AD-1593-4324-AF95-F11373E37B92}"/>
              </a:ext>
            </a:extLst>
          </p:cNvPr>
          <p:cNvSpPr txBox="1"/>
          <p:nvPr/>
        </p:nvSpPr>
        <p:spPr>
          <a:xfrm>
            <a:off x="1421477" y="172284"/>
            <a:ext cx="833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latin typeface="Cambria" panose="02040503050406030204" pitchFamily="18" charset="0"/>
                <a:cs typeface="Arial Narrow" panose="020B0604020202020204" pitchFamily="34" charset="0"/>
              </a:rPr>
              <a:t>КРАТКАЯ ХАРАКТЕРИСТИКА ПРОМЫШЛЕННОГО ПОТЕНЦИАЛА РЕГИОНА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6A9026D-163F-0946-A2FE-2C0370CC566C}"/>
              </a:ext>
            </a:extLst>
          </p:cNvPr>
          <p:cNvSpPr txBox="1"/>
          <p:nvPr/>
        </p:nvSpPr>
        <p:spPr>
          <a:xfrm>
            <a:off x="10109200" y="7223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82858" y="900110"/>
            <a:ext cx="5134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Ключевые промышленные предприятия региона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39257" y="4188681"/>
            <a:ext cx="3864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Развитие промышленности в регионе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06116" y="4900799"/>
            <a:ext cx="1976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Сильные стороны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043399" y="4914654"/>
            <a:ext cx="1976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Слабые стороны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6727" y="5309518"/>
            <a:ext cx="56449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Высокий </a:t>
            </a:r>
            <a:r>
              <a:rPr lang="ru-RU" dirty="0" smtClean="0">
                <a:latin typeface="Arial Narrow" panose="020B0606020202030204" pitchFamily="34" charset="0"/>
              </a:rPr>
              <a:t>кадров2й </a:t>
            </a:r>
            <a:r>
              <a:rPr lang="ru-RU" dirty="0">
                <a:latin typeface="Arial Narrow" panose="020B0606020202030204" pitchFamily="34" charset="0"/>
              </a:rPr>
              <a:t>потенциал;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Наличие инвестиционных институтов развития промышленности.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096000" y="5315485"/>
            <a:ext cx="56449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Изношенность основных фондов предприятий;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Недостаточный уровень кооперации между предприятиями.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10C75A-AEFD-AF4A-B37D-937EC1C4B89E}"/>
              </a:ext>
            </a:extLst>
          </p:cNvPr>
          <p:cNvSpPr txBox="1"/>
          <p:nvPr/>
        </p:nvSpPr>
        <p:spPr>
          <a:xfrm>
            <a:off x="4624283" y="1193838"/>
            <a:ext cx="2943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(Указать 3-5 важнейших предприятий региона)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51495D2-AA1C-9844-8B94-43B57734C0B2}"/>
              </a:ext>
            </a:extLst>
          </p:cNvPr>
          <p:cNvGrpSpPr/>
          <p:nvPr/>
        </p:nvGrpSpPr>
        <p:grpSpPr>
          <a:xfrm>
            <a:off x="397781" y="1718464"/>
            <a:ext cx="2994731" cy="1934156"/>
            <a:chOff x="236441" y="1198512"/>
            <a:chExt cx="2994731" cy="1934156"/>
          </a:xfrm>
        </p:grpSpPr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0CE94CA9-55A7-AF48-B74D-11C1C07CB7B9}"/>
                </a:ext>
              </a:extLst>
            </p:cNvPr>
            <p:cNvGrpSpPr/>
            <p:nvPr/>
          </p:nvGrpSpPr>
          <p:grpSpPr>
            <a:xfrm>
              <a:off x="1045021" y="1198512"/>
              <a:ext cx="1242394" cy="1162274"/>
              <a:chOff x="7255567" y="1184765"/>
              <a:chExt cx="1242394" cy="1162274"/>
            </a:xfrm>
          </p:grpSpPr>
          <p:sp>
            <p:nvSpPr>
              <p:cNvPr id="20" name="Прямоугольник 19">
                <a:extLst>
                  <a:ext uri="{FF2B5EF4-FFF2-40B4-BE49-F238E27FC236}">
                    <a16:creationId xmlns="" xmlns:a16="http://schemas.microsoft.com/office/drawing/2014/main" id="{2DD43487-B13A-2D48-AC2B-C8ECC5EED608}"/>
                  </a:ext>
                </a:extLst>
              </p:cNvPr>
              <p:cNvSpPr/>
              <p:nvPr/>
            </p:nvSpPr>
            <p:spPr bwMode="auto">
              <a:xfrm rot="16200000">
                <a:off x="7295627" y="1144705"/>
                <a:ext cx="1162274" cy="1242394"/>
              </a:xfrm>
              <a:prstGeom prst="rect">
                <a:avLst/>
              </a:prstGeom>
              <a:noFill/>
              <a:ln w="3175">
                <a:solidFill>
                  <a:schemeClr val="accent6">
                    <a:lumMod val="50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ru-RU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3268ABFC-6859-B641-9ADA-409B1239CF15}"/>
                  </a:ext>
                </a:extLst>
              </p:cNvPr>
              <p:cNvSpPr txBox="1"/>
              <p:nvPr/>
            </p:nvSpPr>
            <p:spPr>
              <a:xfrm>
                <a:off x="7333185" y="1528768"/>
                <a:ext cx="10871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i="1" dirty="0"/>
                  <a:t>Фотография </a:t>
                </a:r>
              </a:p>
              <a:p>
                <a:pPr algn="ctr"/>
                <a:r>
                  <a:rPr lang="ru-RU" sz="1200" i="1" dirty="0"/>
                  <a:t>предприятия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9C9771B-00DF-B242-8656-95D1D14B478F}"/>
                </a:ext>
              </a:extLst>
            </p:cNvPr>
            <p:cNvSpPr txBox="1"/>
            <p:nvPr/>
          </p:nvSpPr>
          <p:spPr>
            <a:xfrm>
              <a:off x="236441" y="2394004"/>
              <a:ext cx="299473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ОАО «РН «</a:t>
              </a:r>
              <a:r>
                <a:rPr lang="ru-RU" sz="14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Ингушнефть</a:t>
              </a:r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»</a:t>
              </a:r>
            </a:p>
            <a:p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Количество сотрудников 878 чел.</a:t>
              </a:r>
            </a:p>
            <a:p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Выручка за </a:t>
              </a:r>
              <a:r>
                <a:rPr lang="ru-RU" sz="1400" dirty="0" smtClean="0">
                  <a:latin typeface="Arial Narrow" panose="020B0604020202020204" pitchFamily="34" charset="0"/>
                  <a:cs typeface="Arial Narrow" panose="020B0604020202020204" pitchFamily="34" charset="0"/>
                </a:rPr>
                <a:t>2020 </a:t>
              </a:r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год </a:t>
              </a:r>
              <a:r>
                <a:rPr lang="ru-RU" sz="1400" dirty="0" smtClean="0">
                  <a:latin typeface="Arial Narrow" panose="020B0604020202020204" pitchFamily="34" charset="0"/>
                  <a:cs typeface="Arial Narrow" panose="020B0604020202020204" pitchFamily="34" charset="0"/>
                </a:rPr>
                <a:t>около 935 </a:t>
              </a:r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млн. руб.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="" xmlns:a16="http://schemas.microsoft.com/office/drawing/2014/main" id="{7AE66EEA-D764-C54F-8011-8C0FB119C8BE}"/>
              </a:ext>
            </a:extLst>
          </p:cNvPr>
          <p:cNvGrpSpPr/>
          <p:nvPr/>
        </p:nvGrpSpPr>
        <p:grpSpPr>
          <a:xfrm>
            <a:off x="3386425" y="1715635"/>
            <a:ext cx="2917786" cy="1921596"/>
            <a:chOff x="278954" y="1198512"/>
            <a:chExt cx="2917786" cy="1921596"/>
          </a:xfrm>
        </p:grpSpPr>
        <p:grpSp>
          <p:nvGrpSpPr>
            <p:cNvPr id="30" name="Группа 29">
              <a:extLst>
                <a:ext uri="{FF2B5EF4-FFF2-40B4-BE49-F238E27FC236}">
                  <a16:creationId xmlns="" xmlns:a16="http://schemas.microsoft.com/office/drawing/2014/main" id="{BA69B881-B8ED-F643-80C2-6E4BDDBF5ABB}"/>
                </a:ext>
              </a:extLst>
            </p:cNvPr>
            <p:cNvGrpSpPr/>
            <p:nvPr/>
          </p:nvGrpSpPr>
          <p:grpSpPr>
            <a:xfrm>
              <a:off x="1045021" y="1198512"/>
              <a:ext cx="1242394" cy="1162274"/>
              <a:chOff x="7255567" y="1184765"/>
              <a:chExt cx="1242394" cy="1162274"/>
            </a:xfrm>
          </p:grpSpPr>
          <p:sp>
            <p:nvSpPr>
              <p:cNvPr id="33" name="Прямоугольник 32">
                <a:extLst>
                  <a:ext uri="{FF2B5EF4-FFF2-40B4-BE49-F238E27FC236}">
                    <a16:creationId xmlns="" xmlns:a16="http://schemas.microsoft.com/office/drawing/2014/main" id="{77696E5F-15B2-FA4C-8B80-759685977B94}"/>
                  </a:ext>
                </a:extLst>
              </p:cNvPr>
              <p:cNvSpPr/>
              <p:nvPr/>
            </p:nvSpPr>
            <p:spPr bwMode="auto">
              <a:xfrm rot="16200000">
                <a:off x="7295627" y="1144705"/>
                <a:ext cx="1162274" cy="1242394"/>
              </a:xfrm>
              <a:prstGeom prst="rect">
                <a:avLst/>
              </a:prstGeom>
              <a:noFill/>
              <a:ln w="3175">
                <a:solidFill>
                  <a:schemeClr val="accent6">
                    <a:lumMod val="50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ru-RU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F5B719DB-E679-E54F-B0A4-15905872CB41}"/>
                  </a:ext>
                </a:extLst>
              </p:cNvPr>
              <p:cNvSpPr txBox="1"/>
              <p:nvPr/>
            </p:nvSpPr>
            <p:spPr>
              <a:xfrm>
                <a:off x="7333185" y="1528768"/>
                <a:ext cx="10871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i="1" dirty="0"/>
                  <a:t>Фотография </a:t>
                </a:r>
              </a:p>
              <a:p>
                <a:pPr algn="ctr"/>
                <a:r>
                  <a:rPr lang="ru-RU" sz="1200" i="1" dirty="0"/>
                  <a:t>предприятия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38424711-0561-6E41-BF67-B673A939932B}"/>
                </a:ext>
              </a:extLst>
            </p:cNvPr>
            <p:cNvSpPr txBox="1"/>
            <p:nvPr/>
          </p:nvSpPr>
          <p:spPr>
            <a:xfrm>
              <a:off x="278954" y="2381444"/>
              <a:ext cx="291778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ООО «РИАК»</a:t>
              </a:r>
            </a:p>
            <a:p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Количество сотрудников </a:t>
              </a:r>
              <a:r>
                <a:rPr lang="ru-RU" sz="1400" dirty="0" smtClean="0">
                  <a:latin typeface="Arial Narrow" panose="020B0604020202020204" pitchFamily="34" charset="0"/>
                  <a:cs typeface="Arial Narrow" panose="020B0604020202020204" pitchFamily="34" charset="0"/>
                </a:rPr>
                <a:t>1</a:t>
              </a:r>
              <a:r>
                <a:rPr lang="en-US" sz="1400" dirty="0" smtClean="0">
                  <a:latin typeface="Arial Narrow" panose="020B0604020202020204" pitchFamily="34" charset="0"/>
                  <a:cs typeface="Arial Narrow" panose="020B0604020202020204" pitchFamily="34" charset="0"/>
                </a:rPr>
                <a:t>5</a:t>
              </a:r>
              <a:r>
                <a:rPr lang="en-US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8</a:t>
              </a:r>
              <a:r>
                <a:rPr lang="ru-RU" sz="1400" dirty="0" smtClean="0"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чел.</a:t>
              </a:r>
            </a:p>
            <a:p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Выручка за </a:t>
              </a:r>
              <a:r>
                <a:rPr lang="ru-RU" sz="1400" dirty="0" smtClean="0">
                  <a:latin typeface="Arial Narrow" panose="020B0604020202020204" pitchFamily="34" charset="0"/>
                  <a:cs typeface="Arial Narrow" panose="020B0604020202020204" pitchFamily="34" charset="0"/>
                </a:rPr>
                <a:t>2020 </a:t>
              </a:r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год </a:t>
              </a:r>
              <a:r>
                <a:rPr lang="ru-RU" sz="1400" dirty="0" smtClean="0">
                  <a:latin typeface="Arial Narrow" panose="020B0604020202020204" pitchFamily="34" charset="0"/>
                  <a:cs typeface="Arial Narrow" panose="020B0604020202020204" pitchFamily="34" charset="0"/>
                </a:rPr>
                <a:t>около 1 млрд. </a:t>
              </a:r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руб.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D3F9C388-6F49-4F44-8789-D765515C528F}"/>
              </a:ext>
            </a:extLst>
          </p:cNvPr>
          <p:cNvGrpSpPr/>
          <p:nvPr/>
        </p:nvGrpSpPr>
        <p:grpSpPr>
          <a:xfrm>
            <a:off x="6410267" y="1730942"/>
            <a:ext cx="2557110" cy="1934156"/>
            <a:chOff x="440022" y="1198512"/>
            <a:chExt cx="2557110" cy="1934156"/>
          </a:xfrm>
        </p:grpSpPr>
        <p:grpSp>
          <p:nvGrpSpPr>
            <p:cNvPr id="36" name="Группа 35">
              <a:extLst>
                <a:ext uri="{FF2B5EF4-FFF2-40B4-BE49-F238E27FC236}">
                  <a16:creationId xmlns="" xmlns:a16="http://schemas.microsoft.com/office/drawing/2014/main" id="{1B438CF7-B790-A74C-836D-111B00DA63F8}"/>
                </a:ext>
              </a:extLst>
            </p:cNvPr>
            <p:cNvGrpSpPr/>
            <p:nvPr/>
          </p:nvGrpSpPr>
          <p:grpSpPr>
            <a:xfrm>
              <a:off x="1045021" y="1198512"/>
              <a:ext cx="1242394" cy="1162274"/>
              <a:chOff x="7255567" y="1184765"/>
              <a:chExt cx="1242394" cy="1162274"/>
            </a:xfrm>
          </p:grpSpPr>
          <p:sp>
            <p:nvSpPr>
              <p:cNvPr id="38" name="Прямоугольник 37">
                <a:extLst>
                  <a:ext uri="{FF2B5EF4-FFF2-40B4-BE49-F238E27FC236}">
                    <a16:creationId xmlns="" xmlns:a16="http://schemas.microsoft.com/office/drawing/2014/main" id="{64E5B9D4-C55A-9F43-B84A-5D7F2694BDA3}"/>
                  </a:ext>
                </a:extLst>
              </p:cNvPr>
              <p:cNvSpPr/>
              <p:nvPr/>
            </p:nvSpPr>
            <p:spPr bwMode="auto">
              <a:xfrm rot="16200000">
                <a:off x="7295627" y="1144705"/>
                <a:ext cx="1162274" cy="1242394"/>
              </a:xfrm>
              <a:prstGeom prst="rect">
                <a:avLst/>
              </a:prstGeom>
              <a:noFill/>
              <a:ln w="3175">
                <a:solidFill>
                  <a:schemeClr val="accent6">
                    <a:lumMod val="50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ru-RU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FC220AB4-5B5F-914C-AD97-0F25DD4CCE0C}"/>
                  </a:ext>
                </a:extLst>
              </p:cNvPr>
              <p:cNvSpPr txBox="1"/>
              <p:nvPr/>
            </p:nvSpPr>
            <p:spPr>
              <a:xfrm>
                <a:off x="7333185" y="1528768"/>
                <a:ext cx="10871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i="1" dirty="0"/>
                  <a:t>Фотография </a:t>
                </a:r>
              </a:p>
              <a:p>
                <a:pPr algn="ctr"/>
                <a:r>
                  <a:rPr lang="ru-RU" sz="1200" i="1" dirty="0"/>
                  <a:t>предприятия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017CBE99-62B1-6646-96ED-C58DE6CC29FC}"/>
                </a:ext>
              </a:extLst>
            </p:cNvPr>
            <p:cNvSpPr txBox="1"/>
            <p:nvPr/>
          </p:nvSpPr>
          <p:spPr>
            <a:xfrm>
              <a:off x="440022" y="2394004"/>
              <a:ext cx="255711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ООО «АТМ»</a:t>
              </a:r>
            </a:p>
            <a:p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Количество сотрудников 84 чел.</a:t>
              </a:r>
            </a:p>
            <a:p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Выручка за </a:t>
              </a:r>
              <a:r>
                <a:rPr lang="ru-RU" sz="1400" dirty="0" smtClean="0">
                  <a:latin typeface="Arial Narrow" panose="020B0604020202020204" pitchFamily="34" charset="0"/>
                  <a:cs typeface="Arial Narrow" panose="020B0604020202020204" pitchFamily="34" charset="0"/>
                </a:rPr>
                <a:t>2020 </a:t>
              </a:r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год 420 млн. руб.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D735642E-3E2E-8847-89A4-A5B9E929F16B}"/>
              </a:ext>
            </a:extLst>
          </p:cNvPr>
          <p:cNvGrpSpPr/>
          <p:nvPr/>
        </p:nvGrpSpPr>
        <p:grpSpPr>
          <a:xfrm>
            <a:off x="9149008" y="1710288"/>
            <a:ext cx="2557110" cy="1934156"/>
            <a:chOff x="440022" y="1198512"/>
            <a:chExt cx="2557110" cy="1934156"/>
          </a:xfrm>
        </p:grpSpPr>
        <p:grpSp>
          <p:nvGrpSpPr>
            <p:cNvPr id="41" name="Группа 40">
              <a:extLst>
                <a:ext uri="{FF2B5EF4-FFF2-40B4-BE49-F238E27FC236}">
                  <a16:creationId xmlns="" xmlns:a16="http://schemas.microsoft.com/office/drawing/2014/main" id="{2CBC67AD-8709-0C49-B4E4-EFFDEEB0E865}"/>
                </a:ext>
              </a:extLst>
            </p:cNvPr>
            <p:cNvGrpSpPr/>
            <p:nvPr/>
          </p:nvGrpSpPr>
          <p:grpSpPr>
            <a:xfrm>
              <a:off x="1045021" y="1198512"/>
              <a:ext cx="1242394" cy="1162274"/>
              <a:chOff x="7255567" y="1184765"/>
              <a:chExt cx="1242394" cy="1162274"/>
            </a:xfrm>
          </p:grpSpPr>
          <p:sp>
            <p:nvSpPr>
              <p:cNvPr id="43" name="Прямоугольник 42">
                <a:extLst>
                  <a:ext uri="{FF2B5EF4-FFF2-40B4-BE49-F238E27FC236}">
                    <a16:creationId xmlns="" xmlns:a16="http://schemas.microsoft.com/office/drawing/2014/main" id="{C365F988-0FAC-AF43-9A06-762BB0993E44}"/>
                  </a:ext>
                </a:extLst>
              </p:cNvPr>
              <p:cNvSpPr/>
              <p:nvPr/>
            </p:nvSpPr>
            <p:spPr bwMode="auto">
              <a:xfrm rot="16200000">
                <a:off x="7295627" y="1144705"/>
                <a:ext cx="1162274" cy="1242394"/>
              </a:xfrm>
              <a:prstGeom prst="rect">
                <a:avLst/>
              </a:prstGeom>
              <a:noFill/>
              <a:ln w="3175">
                <a:solidFill>
                  <a:schemeClr val="accent6">
                    <a:lumMod val="50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ru-RU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89EA229D-1C87-644A-8FA3-24C6D49F8A22}"/>
                  </a:ext>
                </a:extLst>
              </p:cNvPr>
              <p:cNvSpPr txBox="1"/>
              <p:nvPr/>
            </p:nvSpPr>
            <p:spPr>
              <a:xfrm>
                <a:off x="7333185" y="1528768"/>
                <a:ext cx="10871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i="1" dirty="0"/>
                  <a:t>Фотография </a:t>
                </a:r>
              </a:p>
              <a:p>
                <a:pPr algn="ctr"/>
                <a:r>
                  <a:rPr lang="ru-RU" sz="1200" i="1" dirty="0"/>
                  <a:t>предприятия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0A2B0095-1909-F247-81CA-372246099FBE}"/>
                </a:ext>
              </a:extLst>
            </p:cNvPr>
            <p:cNvSpPr txBox="1"/>
            <p:nvPr/>
          </p:nvSpPr>
          <p:spPr>
            <a:xfrm>
              <a:off x="440022" y="2394004"/>
              <a:ext cx="255711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ОСП ООО "</a:t>
              </a:r>
              <a:r>
                <a:rPr lang="ru-RU" sz="14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Техстрой</a:t>
              </a:r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"</a:t>
              </a:r>
            </a:p>
            <a:p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Количество сотрудников 70 чел.</a:t>
              </a:r>
            </a:p>
            <a:p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Выручка за </a:t>
              </a:r>
              <a:r>
                <a:rPr lang="ru-RU" sz="1400" dirty="0" smtClean="0">
                  <a:latin typeface="Arial Narrow" panose="020B0604020202020204" pitchFamily="34" charset="0"/>
                  <a:cs typeface="Arial Narrow" panose="020B0604020202020204" pitchFamily="34" charset="0"/>
                </a:rPr>
                <a:t>2019 </a:t>
              </a:r>
              <a:r>
                <a:rPr lang="ru-RU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год 654 млн. руб.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03" y="1665776"/>
            <a:ext cx="1698929" cy="12741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57" y="1658260"/>
            <a:ext cx="1850234" cy="12829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38" y="1671895"/>
            <a:ext cx="1694113" cy="12420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090" y="1671894"/>
            <a:ext cx="1510226" cy="126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73FC5AD-1593-4324-AF95-F11373E37B92}"/>
              </a:ext>
            </a:extLst>
          </p:cNvPr>
          <p:cNvSpPr txBox="1"/>
          <p:nvPr/>
        </p:nvSpPr>
        <p:spPr>
          <a:xfrm>
            <a:off x="1620981" y="180597"/>
            <a:ext cx="883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  <a:cs typeface="Arial Narrow" panose="020B0604020202020204" pitchFamily="34" charset="0"/>
              </a:rPr>
              <a:t>АЛЮМИНИЕВЫЙ ПРОМЫШЛЕННЫЙ КЛАСТЕР РЕСПУБЛИКИ ИНГУШЕТИЯ</a:t>
            </a:r>
            <a:endParaRPr lang="ru-RU" b="1" dirty="0"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6A9026D-163F-0946-A2FE-2C0370CC566C}"/>
              </a:ext>
            </a:extLst>
          </p:cNvPr>
          <p:cNvSpPr txBox="1"/>
          <p:nvPr/>
        </p:nvSpPr>
        <p:spPr>
          <a:xfrm>
            <a:off x="10109200" y="7223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2">
            <a:extLst>
              <a:ext uri="{FF2B5EF4-FFF2-40B4-BE49-F238E27FC236}">
                <a16:creationId xmlns="" xmlns:a16="http://schemas.microsoft.com/office/drawing/2014/main" id="{2867891E-2531-413A-8318-7486F705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2701" y="1126065"/>
            <a:ext cx="43292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dirty="0" smtClean="0">
                <a:latin typeface="Arial Narrow" panose="020B0606020202030204" pitchFamily="34" charset="0"/>
                <a:cs typeface="+mn-cs"/>
              </a:rPr>
              <a:t>Промышленный кластер</a:t>
            </a:r>
          </a:p>
          <a:p>
            <a:pPr algn="ctr" eaLnBrk="1" hangingPunct="1">
              <a:defRPr/>
            </a:pPr>
            <a:r>
              <a:rPr lang="ru-RU" sz="2400" b="1" dirty="0" smtClean="0">
                <a:latin typeface="Arial Narrow" panose="020B0606020202030204" pitchFamily="34" charset="0"/>
                <a:cs typeface="+mn-cs"/>
              </a:rPr>
              <a:t>Республики Ингушетия</a:t>
            </a:r>
            <a:endParaRPr lang="ru-RU" sz="2400" b="1" dirty="0"/>
          </a:p>
        </p:txBody>
      </p:sp>
      <p:sp>
        <p:nvSpPr>
          <p:cNvPr id="16" name="Прямоугольник 2">
            <a:extLst>
              <a:ext uri="{FF2B5EF4-FFF2-40B4-BE49-F238E27FC236}">
                <a16:creationId xmlns="" xmlns:a16="http://schemas.microsoft.com/office/drawing/2014/main" id="{2867891E-2531-413A-8318-7486F705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188" y="2558449"/>
            <a:ext cx="9190256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ts val="1375"/>
              </a:lnSpc>
              <a:defRPr/>
            </a:pPr>
            <a:r>
              <a:rPr lang="ru-RU" altLang="ru-RU" b="1" dirty="0">
                <a:latin typeface="Arial Narrow" panose="020B0606020202030204" pitchFamily="34" charset="0"/>
                <a:cs typeface="+mn-cs"/>
              </a:rPr>
              <a:t>Основные характеристики реализуемых или потенциальных кластерных проектов</a:t>
            </a:r>
          </a:p>
          <a:p>
            <a:pPr algn="ctr" eaLnBrk="1" hangingPunct="1">
              <a:lnSpc>
                <a:spcPts val="1375"/>
              </a:lnSpc>
              <a:defRPr/>
            </a:pPr>
            <a:r>
              <a:rPr lang="ru-RU" altLang="ru-RU" sz="1000" i="1" dirty="0">
                <a:latin typeface="Arial Narrow" panose="020B0606020202030204" pitchFamily="34" charset="0"/>
                <a:cs typeface="+mn-cs"/>
              </a:rPr>
              <a:t>(укажите 2-3 вероятных или реализуемых кластерных инвестиционных проекта)</a:t>
            </a:r>
          </a:p>
        </p:txBody>
      </p:sp>
      <p:sp>
        <p:nvSpPr>
          <p:cNvPr id="25" name="Прямоугольник 2">
            <a:extLst>
              <a:ext uri="{FF2B5EF4-FFF2-40B4-BE49-F238E27FC236}">
                <a16:creationId xmlns="" xmlns:a16="http://schemas.microsoft.com/office/drawing/2014/main" id="{28822425-33A1-4C12-92FC-16543792E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55" y="435004"/>
            <a:ext cx="3973159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algn="ctr" eaLnBrk="1" hangingPunct="1">
              <a:lnSpc>
                <a:spcPts val="1375"/>
              </a:lnSpc>
              <a:buFont typeface="Wingdings" panose="05000000000000000000" pitchFamily="2" charset="2"/>
              <a:buChar char="v"/>
              <a:defRPr/>
            </a:pPr>
            <a:endParaRPr lang="ru-RU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lnSpc>
                <a:spcPts val="1375"/>
              </a:lnSpc>
              <a:buFont typeface="Wingdings" panose="05000000000000000000" pitchFamily="2" charset="2"/>
              <a:buChar char="v"/>
              <a:defRPr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Регион размещения кластера</a:t>
            </a: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Республика </a:t>
            </a:r>
            <a:r>
              <a:rPr lang="ru-RU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Ингушетия</a:t>
            </a:r>
            <a:endParaRPr lang="ru-RU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lnSpc>
                <a:spcPts val="1375"/>
              </a:lnSpc>
              <a:buFont typeface="Wingdings" panose="05000000000000000000" pitchFamily="2" charset="2"/>
              <a:buChar char="v"/>
              <a:defRPr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предприятий кластера</a:t>
            </a: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10   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 из них </a:t>
            </a: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70 % предприятий находятся на территории </a:t>
            </a:r>
            <a:r>
              <a:rPr lang="ru-RU" alt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субъекат</a:t>
            </a: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lnSpc>
                <a:spcPts val="1375"/>
              </a:lnSpc>
              <a:buFont typeface="Wingdings" panose="05000000000000000000" pitchFamily="2" charset="2"/>
              <a:buChar char="v"/>
              <a:defRPr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высокопроизводительных рабочих мест</a:t>
            </a: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750</a:t>
            </a:r>
            <a:endParaRPr lang="ru-RU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lnSpc>
                <a:spcPts val="1375"/>
              </a:lnSpc>
              <a:buFont typeface="Wingdings" panose="05000000000000000000" pitchFamily="2" charset="2"/>
              <a:buChar char="v"/>
              <a:defRPr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Технологическая инфраструктура</a:t>
            </a: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lnSpc>
                <a:spcPts val="1375"/>
              </a:lnSpc>
              <a:buFont typeface="Wingdings" panose="05000000000000000000" pitchFamily="2" charset="2"/>
              <a:buChar char="v"/>
              <a:defRPr/>
            </a:pPr>
            <a:r>
              <a:rPr lang="ru-RU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промышленные площадки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C3B9823-95BB-A24E-A4C0-29F5F8140D1A}"/>
              </a:ext>
            </a:extLst>
          </p:cNvPr>
          <p:cNvSpPr txBox="1"/>
          <p:nvPr/>
        </p:nvSpPr>
        <p:spPr>
          <a:xfrm>
            <a:off x="8478123" y="1368593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/>
              <a:t>Фотография отрасли</a:t>
            </a:r>
          </a:p>
        </p:txBody>
      </p:sp>
      <p:graphicFrame>
        <p:nvGraphicFramePr>
          <p:cNvPr id="19" name="Таблица 2">
            <a:extLst>
              <a:ext uri="{FF2B5EF4-FFF2-40B4-BE49-F238E27FC236}">
                <a16:creationId xmlns="" xmlns:a16="http://schemas.microsoft.com/office/drawing/2014/main" id="{35799961-3AB7-974C-A4C9-34342516F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353639"/>
              </p:ext>
            </p:extLst>
          </p:nvPr>
        </p:nvGraphicFramePr>
        <p:xfrm>
          <a:off x="554718" y="3018169"/>
          <a:ext cx="11565195" cy="38709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423476">
                  <a:extLst>
                    <a:ext uri="{9D8B030D-6E8A-4147-A177-3AD203B41FA5}">
                      <a16:colId xmlns="" xmlns:a16="http://schemas.microsoft.com/office/drawing/2014/main" val="601757463"/>
                    </a:ext>
                  </a:extLst>
                </a:gridCol>
                <a:gridCol w="2562447">
                  <a:extLst>
                    <a:ext uri="{9D8B030D-6E8A-4147-A177-3AD203B41FA5}">
                      <a16:colId xmlns="" xmlns:a16="http://schemas.microsoft.com/office/drawing/2014/main" val="1817465974"/>
                    </a:ext>
                  </a:extLst>
                </a:gridCol>
                <a:gridCol w="1701209">
                  <a:extLst>
                    <a:ext uri="{9D8B030D-6E8A-4147-A177-3AD203B41FA5}">
                      <a16:colId xmlns="" xmlns:a16="http://schemas.microsoft.com/office/drawing/2014/main" val="2458935986"/>
                    </a:ext>
                  </a:extLst>
                </a:gridCol>
                <a:gridCol w="1233377">
                  <a:extLst>
                    <a:ext uri="{9D8B030D-6E8A-4147-A177-3AD203B41FA5}">
                      <a16:colId xmlns="" xmlns:a16="http://schemas.microsoft.com/office/drawing/2014/main" val="3694835828"/>
                    </a:ext>
                  </a:extLst>
                </a:gridCol>
                <a:gridCol w="1073888">
                  <a:extLst>
                    <a:ext uri="{9D8B030D-6E8A-4147-A177-3AD203B41FA5}">
                      <a16:colId xmlns="" xmlns:a16="http://schemas.microsoft.com/office/drawing/2014/main" val="2877664470"/>
                    </a:ext>
                  </a:extLst>
                </a:gridCol>
                <a:gridCol w="1286540">
                  <a:extLst>
                    <a:ext uri="{9D8B030D-6E8A-4147-A177-3AD203B41FA5}">
                      <a16:colId xmlns="" xmlns:a16="http://schemas.microsoft.com/office/drawing/2014/main" val="3157027832"/>
                    </a:ext>
                  </a:extLst>
                </a:gridCol>
                <a:gridCol w="1110680">
                  <a:extLst>
                    <a:ext uri="{9D8B030D-6E8A-4147-A177-3AD203B41FA5}">
                      <a16:colId xmlns="" xmlns:a16="http://schemas.microsoft.com/office/drawing/2014/main" val="1177119691"/>
                    </a:ext>
                  </a:extLst>
                </a:gridCol>
                <a:gridCol w="2173578">
                  <a:extLst>
                    <a:ext uri="{9D8B030D-6E8A-4147-A177-3AD203B41FA5}">
                      <a16:colId xmlns="" xmlns:a16="http://schemas.microsoft.com/office/drawing/2014/main" val="1396175946"/>
                    </a:ext>
                  </a:extLst>
                </a:gridCol>
              </a:tblGrid>
              <a:tr h="727208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№ п/п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Наименование проекта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Наименование продукции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Инициатор проекта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Срок реализации проекта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Объём инвестиций в проект, </a:t>
                      </a:r>
                      <a:r>
                        <a:rPr lang="ru-RU" sz="14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млн.руб</a:t>
                      </a:r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Потребность в субсидии, </a:t>
                      </a:r>
                      <a:r>
                        <a:rPr lang="ru-RU" sz="14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млн.руб</a:t>
                      </a:r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Потребители продукции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05149556"/>
                  </a:ext>
                </a:extLst>
              </a:tr>
              <a:tr h="727208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Расширение производства алюминиевых конструкций</a:t>
                      </a:r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витражи, окна,</a:t>
                      </a:r>
                      <a:r>
                        <a:rPr lang="ru-RU" sz="1400" b="0" i="0" baseline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двери</a:t>
                      </a:r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Группа компаний «</a:t>
                      </a:r>
                      <a:r>
                        <a:rPr lang="ru-RU" sz="1400" b="0" i="0" dirty="0" err="1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Алрокс</a:t>
                      </a:r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»</a:t>
                      </a:r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2021 </a:t>
                      </a:r>
                      <a:r>
                        <a:rPr lang="ru-RU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г.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Фин.</a:t>
                      </a:r>
                      <a:r>
                        <a:rPr lang="ru-RU" sz="1400" b="0" i="0" baseline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модель формируется</a:t>
                      </a:r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Строительные</a:t>
                      </a:r>
                      <a:r>
                        <a:rPr lang="ru-RU" sz="1400" b="0" i="0" baseline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площадки региона, экспорт</a:t>
                      </a:r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7257037"/>
                  </a:ext>
                </a:extLst>
              </a:tr>
              <a:tr h="939311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Расширение производства на ООО</a:t>
                      </a:r>
                      <a:r>
                        <a:rPr lang="ru-RU" sz="1400" b="0" i="0" baseline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«Завод автоприцепов МАГАС»</a:t>
                      </a:r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Колесные тележки;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Колесные оси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Осветительное</a:t>
                      </a:r>
                      <a:r>
                        <a:rPr lang="ru-RU" altLang="ru-RU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оборудование</a:t>
                      </a:r>
                      <a:endParaRPr lang="ru-RU" altLang="ru-RU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ООО</a:t>
                      </a:r>
                      <a:r>
                        <a:rPr lang="ru-RU" sz="1400" b="0" i="0" baseline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«Завод автоприцепов МАГАС</a:t>
                      </a:r>
                      <a:r>
                        <a:rPr lang="ru-RU" sz="1400" b="0" i="0" baseline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»</a:t>
                      </a:r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2018-2021 г.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Фин.</a:t>
                      </a:r>
                      <a:r>
                        <a:rPr lang="ru-RU" sz="1400" b="0" i="0" baseline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модель формируется</a:t>
                      </a:r>
                      <a:endParaRPr lang="ru-RU" sz="1400" b="0" i="0" dirty="0" smtClean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75"/>
                        </a:lnSpc>
                      </a:pPr>
                      <a:r>
                        <a:rPr lang="ru-RU" alt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ООО «Завод автоприцепов МАГАС»</a:t>
                      </a:r>
                      <a:r>
                        <a:rPr lang="en-US" alt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;</a:t>
                      </a:r>
                      <a:r>
                        <a:rPr lang="ru-RU" altLang="ru-RU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alt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ООО </a:t>
                      </a:r>
                      <a:r>
                        <a:rPr lang="ru-RU" alt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«МЗСА</a:t>
                      </a:r>
                      <a:r>
                        <a:rPr lang="ru-RU" alt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»</a:t>
                      </a:r>
                      <a:r>
                        <a:rPr lang="en-US" alt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;</a:t>
                      </a:r>
                      <a:endParaRPr lang="ru-RU" alt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algn="l">
                        <a:lnSpc>
                          <a:spcPts val="1375"/>
                        </a:lnSpc>
                      </a:pPr>
                      <a:r>
                        <a:rPr lang="ru-RU" alt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ООО «Автоприцепы</a:t>
                      </a:r>
                      <a:r>
                        <a:rPr lang="ru-RU" alt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»</a:t>
                      </a:r>
                      <a:r>
                        <a:rPr lang="en-US" alt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;</a:t>
                      </a:r>
                      <a:endParaRPr lang="ru-RU" alt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algn="l">
                        <a:lnSpc>
                          <a:spcPts val="1375"/>
                        </a:lnSpc>
                      </a:pPr>
                      <a:r>
                        <a:rPr lang="ru-RU" alt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ООО «</a:t>
                      </a:r>
                      <a:r>
                        <a:rPr lang="ru-RU" altLang="ru-RU" sz="14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Прицепцентр</a:t>
                      </a:r>
                      <a:r>
                        <a:rPr lang="ru-RU" alt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44251247"/>
                  </a:ext>
                </a:extLst>
              </a:tr>
              <a:tr h="727208">
                <a:tc>
                  <a:txBody>
                    <a:bodyPr/>
                    <a:lstStyle/>
                    <a:p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</a:t>
                      </a:r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Строительство завода по производству строительных инструментов</a:t>
                      </a:r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Строительные</a:t>
                      </a:r>
                      <a:r>
                        <a:rPr lang="ru-RU" altLang="ru-RU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инструменты</a:t>
                      </a:r>
                      <a:endParaRPr lang="ru-RU" alt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ООО</a:t>
                      </a:r>
                      <a:r>
                        <a:rPr lang="ru-RU" sz="1400" b="0" i="0" baseline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«ПМ-инструмент»</a:t>
                      </a:r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2021-2022</a:t>
                      </a:r>
                      <a:r>
                        <a:rPr lang="ru-RU" sz="1400" b="0" i="0" baseline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г.</a:t>
                      </a:r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Фин.</a:t>
                      </a:r>
                      <a:r>
                        <a:rPr lang="ru-RU" sz="1400" b="0" i="0" baseline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модель формируется</a:t>
                      </a:r>
                      <a:endParaRPr lang="ru-RU" sz="1400" b="0" i="0" dirty="0" smtClean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75"/>
                        </a:lnSpc>
                      </a:pPr>
                      <a:r>
                        <a:rPr lang="ru-RU" alt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Строительные площадки региона, экспорт</a:t>
                      </a:r>
                      <a:endParaRPr lang="ru-RU" alt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7674301"/>
                  </a:ext>
                </a:extLst>
              </a:tr>
              <a:tr h="727208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</a:t>
                      </a:r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Строительство</a:t>
                      </a:r>
                      <a:r>
                        <a:rPr lang="ru-RU" sz="1400" b="0" i="0" baseline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завода по производству композитных панелей</a:t>
                      </a:r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Композитные</a:t>
                      </a:r>
                      <a:r>
                        <a:rPr lang="ru-RU" altLang="ru-RU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панели</a:t>
                      </a:r>
                      <a:endParaRPr lang="ru-RU" alt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ООО </a:t>
                      </a:r>
                    </a:p>
                    <a:p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«ПФ-</a:t>
                      </a:r>
                      <a:r>
                        <a:rPr lang="ru-RU" sz="1400" b="0" i="0" dirty="0" err="1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Алком</a:t>
                      </a:r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2021- 2022 г.</a:t>
                      </a:r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Фин.</a:t>
                      </a:r>
                      <a:r>
                        <a:rPr lang="ru-RU" sz="1400" b="0" i="0" baseline="0" dirty="0" smtClean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модель формируется</a:t>
                      </a:r>
                      <a:endParaRPr lang="ru-RU" sz="1400" b="0" i="0" dirty="0" smtClean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endParaRPr lang="ru-RU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75"/>
                        </a:lnSpc>
                      </a:pPr>
                      <a:r>
                        <a:rPr lang="ru-RU" alt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Строительные площадки региона, экспорт</a:t>
                      </a:r>
                    </a:p>
                    <a:p>
                      <a:pPr algn="l">
                        <a:lnSpc>
                          <a:spcPts val="1375"/>
                        </a:lnSpc>
                      </a:pPr>
                      <a:endParaRPr lang="ru-RU" alt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71908050"/>
                  </a:ext>
                </a:extLst>
              </a:tr>
            </a:tbl>
          </a:graphicData>
        </a:graphic>
      </p:graphicFrame>
      <p:pic>
        <p:nvPicPr>
          <p:cNvPr id="10" name="Рисунок 6">
            <a:extLst>
              <a:ext uri="{FF2B5EF4-FFF2-40B4-BE49-F238E27FC236}">
                <a16:creationId xmlns="" xmlns:a16="http://schemas.microsoft.com/office/drawing/2014/main" id="{A0AC23E0-85DD-5842-893A-D27EDD1928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45" y="600381"/>
            <a:ext cx="3671454" cy="189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1CD8E1C-F75D-42E8-B09E-D3A1403A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552" y="0"/>
            <a:ext cx="8533989" cy="1364829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СОВМЕСТНЫЙ ПРОЕКТ КЛАСТЕРА АЛЮМИНИЕВОЙ ПРОМЫШЛЕННОСТИ</a:t>
            </a:r>
            <a:b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«ПРОИЗВОДСТВО КОРРОЗИННОСТОЙКИХ ВЫСОКОПРОЧНЫХ АЛЮМИНИЕВЫХ МАТЕРИАЛОВ ПОЛУФАБРИКАТОВ ДЛЯ СТРОИТЕЛЬСТВА»</a:t>
            </a:r>
            <a:r>
              <a:rPr lang="ru-RU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</a:br>
            <a:endParaRPr lang="ru-RU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0F908F3-CDCE-44BD-A28F-1DCA65AFC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326" y="3507741"/>
            <a:ext cx="3362076" cy="211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Ключевые показатели деятельности:</a:t>
            </a:r>
          </a:p>
          <a:p>
            <a:pPr marL="0" indent="0">
              <a:buNone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Объем инвестиций в основной капитал,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мощность,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тн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Выручка от реализации,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рабочих мест ,  чел.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C03DDA2-CA6F-4E6B-9009-3617F2644A14}"/>
              </a:ext>
            </a:extLst>
          </p:cNvPr>
          <p:cNvSpPr/>
          <p:nvPr/>
        </p:nvSpPr>
        <p:spPr>
          <a:xfrm>
            <a:off x="5281614" y="3326070"/>
            <a:ext cx="4757737" cy="23126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CB3F14BF-5B81-4BFC-B2A8-F2AEF44511A1}"/>
              </a:ext>
            </a:extLst>
          </p:cNvPr>
          <p:cNvSpPr txBox="1">
            <a:spLocks/>
          </p:cNvSpPr>
          <p:nvPr/>
        </p:nvSpPr>
        <p:spPr>
          <a:xfrm>
            <a:off x="2152650" y="5638736"/>
            <a:ext cx="2795588" cy="1015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Сведения о СОПК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ООО «ДКАП»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Год создания- 2021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D9DEB532-061E-42ED-B657-00EC17121985}"/>
              </a:ext>
            </a:extLst>
          </p:cNvPr>
          <p:cNvSpPr/>
          <p:nvPr/>
        </p:nvSpPr>
        <p:spPr>
          <a:xfrm>
            <a:off x="2736056" y="1616762"/>
            <a:ext cx="2212182" cy="12579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="" xmlns:a16="http://schemas.microsoft.com/office/drawing/2014/main" id="{85B9623D-971E-4B9A-94AB-3FD6E0AE7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3725" y="2861432"/>
            <a:ext cx="2269331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375"/>
              </a:lnSpc>
            </a:pPr>
            <a:r>
              <a:rPr lang="ru-RU" altLang="ru-RU" sz="1000" b="1" dirty="0">
                <a:latin typeface="+mn-lt"/>
              </a:rPr>
              <a:t>ПРАВИЛО УГЛОВОЕ ТРАПЕЦИЕВИДНОЕ</a:t>
            </a:r>
          </a:p>
        </p:txBody>
      </p:sp>
      <p:sp>
        <p:nvSpPr>
          <p:cNvPr id="16" name="Прямоугольник 2">
            <a:extLst>
              <a:ext uri="{FF2B5EF4-FFF2-40B4-BE49-F238E27FC236}">
                <a16:creationId xmlns="" xmlns:a16="http://schemas.microsoft.com/office/drawing/2014/main" id="{5FD6C692-8937-42B8-89AF-B2B9BB27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7651" y="2844270"/>
            <a:ext cx="2694855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375"/>
              </a:lnSpc>
            </a:pPr>
            <a:r>
              <a:rPr lang="ru-RU" altLang="ru-RU" sz="1000" b="1" dirty="0">
                <a:latin typeface="+mn-lt"/>
              </a:rPr>
              <a:t>ЛЕСТНИЦЫ,СТРЕМЯНКИ, ТРАНСФОРМЕРЫ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4B37A4A9-21B5-41A5-8193-C7573C821D37}"/>
              </a:ext>
            </a:extLst>
          </p:cNvPr>
          <p:cNvSpPr/>
          <p:nvPr/>
        </p:nvSpPr>
        <p:spPr>
          <a:xfrm>
            <a:off x="5281614" y="1772816"/>
            <a:ext cx="1628775" cy="9653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F0C9C501-74EB-461E-9EED-AFB874EE4A46}"/>
              </a:ext>
            </a:extLst>
          </p:cNvPr>
          <p:cNvSpPr/>
          <p:nvPr/>
        </p:nvSpPr>
        <p:spPr>
          <a:xfrm>
            <a:off x="7475340" y="1772816"/>
            <a:ext cx="1628775" cy="9653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="" xmlns:a16="http://schemas.microsoft.com/office/drawing/2014/main" id="{15387D02-532D-4127-AA08-1F73D779A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9" y="2874664"/>
            <a:ext cx="1762224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375"/>
              </a:lnSpc>
            </a:pPr>
            <a:r>
              <a:rPr lang="ru-RU" altLang="ru-RU" sz="1000" b="1" dirty="0">
                <a:latin typeface="+mn-lt"/>
              </a:rPr>
              <a:t>ПРАВИЛО С УРОВНЕМ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63A714C-F6F3-46FC-B183-A8DB06CBE47B}"/>
              </a:ext>
            </a:extLst>
          </p:cNvPr>
          <p:cNvSpPr txBox="1"/>
          <p:nvPr/>
        </p:nvSpPr>
        <p:spPr>
          <a:xfrm>
            <a:off x="4295801" y="5638737"/>
            <a:ext cx="62513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Количество участников кластера -10</a:t>
            </a:r>
            <a:endParaRPr lang="en-US" sz="1200" dirty="0"/>
          </a:p>
          <a:p>
            <a:pPr algn="ctr"/>
            <a:r>
              <a:rPr lang="ru-RU" sz="1200" dirty="0"/>
              <a:t>Названия объектов инфраструктуры – </a:t>
            </a:r>
          </a:p>
          <a:p>
            <a:pPr algn="ctr"/>
            <a:r>
              <a:rPr lang="ru-RU" sz="1200" dirty="0"/>
              <a:t>Инвестиционные промышленные площадки (</a:t>
            </a:r>
            <a:r>
              <a:rPr lang="ru-RU" sz="1200" dirty="0" err="1"/>
              <a:t>с.п</a:t>
            </a:r>
            <a:r>
              <a:rPr lang="ru-RU" sz="1200" dirty="0"/>
              <a:t>. Али-юрт, г. Карабулак, </a:t>
            </a:r>
            <a:r>
              <a:rPr lang="ru-RU" sz="1200" dirty="0" err="1"/>
              <a:t>сп</a:t>
            </a:r>
            <a:r>
              <a:rPr lang="ru-RU" sz="1200" dirty="0"/>
              <a:t>. </a:t>
            </a:r>
            <a:r>
              <a:rPr lang="ru-RU" sz="1200" dirty="0" err="1"/>
              <a:t>Вознесеновская</a:t>
            </a:r>
            <a:r>
              <a:rPr lang="ru-RU" sz="1200" dirty="0"/>
              <a:t>)</a:t>
            </a:r>
            <a:endParaRPr lang="en-US" sz="1200" dirty="0"/>
          </a:p>
          <a:p>
            <a:pPr algn="ctr"/>
            <a:r>
              <a:rPr lang="ru-RU" sz="1200" dirty="0"/>
              <a:t>Федеральное государственное бюджетное образовательное учреждение высшего образования «Самарский Федеральный исследовательский центр РАН"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C8A8E0B8-D81D-44A9-802F-6899CC40B670}"/>
              </a:ext>
            </a:extLst>
          </p:cNvPr>
          <p:cNvCxnSpPr/>
          <p:nvPr/>
        </p:nvCxnSpPr>
        <p:spPr>
          <a:xfrm>
            <a:off x="2139554" y="6839066"/>
            <a:ext cx="8407613" cy="18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406789"/>
            <a:ext cx="2367530" cy="146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1431621"/>
            <a:ext cx="2093554" cy="144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1C930968-BE8D-6840-A179-E4D83C14805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9" y="1408913"/>
            <a:ext cx="1132021" cy="1371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314" y="1406790"/>
            <a:ext cx="1205974" cy="137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4" b="19228"/>
          <a:stretch/>
        </p:blipFill>
        <p:spPr bwMode="auto">
          <a:xfrm>
            <a:off x="5350326" y="3310875"/>
            <a:ext cx="5062858" cy="231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13" y="3295677"/>
            <a:ext cx="5265553" cy="232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636D6E-36DA-4CB5-945F-2B223AB51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087" y="207818"/>
            <a:ext cx="10091651" cy="769687"/>
          </a:xfrm>
        </p:spPr>
        <p:txBody>
          <a:bodyPr anchor="t">
            <a:noAutofit/>
          </a:bodyPr>
          <a:lstStyle/>
          <a:p>
            <a:pPr algn="ctr">
              <a:lnSpc>
                <a:spcPts val="3100"/>
              </a:lnSpc>
            </a:pPr>
            <a:r>
              <a:rPr lang="ru-RU" sz="1800" dirty="0" smtClean="0">
                <a:latin typeface="Cambria" panose="02040503050406030204" pitchFamily="18" charset="0"/>
              </a:rPr>
              <a:t/>
            </a:r>
            <a:br>
              <a:rPr lang="ru-RU" sz="1800" dirty="0" smtClean="0">
                <a:latin typeface="Cambria" panose="020405030504060302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ФУНКЦИОНАЛЬНАЯ ЗАВИСИМОСТЬ УЧАСТНИКОВ СОВМЕСТНОГО ПРОЕКТА</a:t>
            </a:r>
            <a:r>
              <a:rPr lang="ru-RU" sz="1800" dirty="0" smtClean="0">
                <a:latin typeface="Cambria" panose="02040503050406030204" pitchFamily="18" charset="0"/>
              </a:rPr>
              <a:t/>
            </a:r>
            <a:br>
              <a:rPr lang="ru-RU" sz="1800" dirty="0" smtClean="0">
                <a:latin typeface="Cambria" panose="02040503050406030204" pitchFamily="18" charset="0"/>
              </a:rPr>
            </a:br>
            <a:r>
              <a:rPr lang="ru-RU" sz="1800" dirty="0" smtClean="0">
                <a:latin typeface="Cambria" panose="02040503050406030204" pitchFamily="18" charset="0"/>
              </a:rPr>
              <a:t>                              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DDB6A5B6-07B8-480B-BA62-A1499BCC25F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971863" y="1720530"/>
          <a:ext cx="8593403" cy="120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B907496-F601-42D3-A5B7-95C206B825EE}"/>
              </a:ext>
            </a:extLst>
          </p:cNvPr>
          <p:cNvSpPr/>
          <p:nvPr/>
        </p:nvSpPr>
        <p:spPr>
          <a:xfrm>
            <a:off x="2152630" y="2932612"/>
            <a:ext cx="1863021" cy="1047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>
                <a:solidFill>
                  <a:srgbClr val="FF0000"/>
                </a:solidFill>
              </a:rPr>
              <a:t>ИЗОБРАЖЕНИЕ ПРОДУКЦИИ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76EBA48-51BC-4255-8C02-A7B3B2F7A70B}"/>
              </a:ext>
            </a:extLst>
          </p:cNvPr>
          <p:cNvSpPr/>
          <p:nvPr/>
        </p:nvSpPr>
        <p:spPr>
          <a:xfrm>
            <a:off x="7713823" y="2932612"/>
            <a:ext cx="2025000" cy="1047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>
                <a:solidFill>
                  <a:srgbClr val="FF0000"/>
                </a:solidFill>
              </a:rPr>
              <a:t>ИЗОБРАЖЕНИЕ ПРОДУКЦИИ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C3562A7C-4E07-4AAB-A329-FF5F49087BDA}"/>
              </a:ext>
            </a:extLst>
          </p:cNvPr>
          <p:cNvSpPr/>
          <p:nvPr/>
        </p:nvSpPr>
        <p:spPr>
          <a:xfrm>
            <a:off x="4015650" y="3497285"/>
            <a:ext cx="1849500" cy="6117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>
                <a:solidFill>
                  <a:srgbClr val="FF0000"/>
                </a:solidFill>
              </a:rPr>
              <a:t>ИЗОБРАЖЕНИЕ ПРОДУКЦИИ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DA2AB48-7E47-45F1-BC82-E44499F622C9}"/>
              </a:ext>
            </a:extLst>
          </p:cNvPr>
          <p:cNvSpPr/>
          <p:nvPr/>
        </p:nvSpPr>
        <p:spPr>
          <a:xfrm>
            <a:off x="5865151" y="2932612"/>
            <a:ext cx="1849499" cy="1047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>
                <a:solidFill>
                  <a:srgbClr val="FF0000"/>
                </a:solidFill>
              </a:rPr>
              <a:t>ИЗОБРАЖЕНИЕ ПРОДУКЦИИ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37F6BD39-8DE4-45F0-9BDA-E979B445E013}"/>
              </a:ext>
            </a:extLst>
          </p:cNvPr>
          <p:cNvSpPr/>
          <p:nvPr/>
        </p:nvSpPr>
        <p:spPr>
          <a:xfrm>
            <a:off x="2004977" y="4165356"/>
            <a:ext cx="1982028" cy="2287980"/>
          </a:xfrm>
          <a:prstGeom prst="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ru-RU" altLang="ru-RU" sz="1200" b="1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cs typeface="Arial Narrow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ru-RU" altLang="ru-RU" sz="1200" b="1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cs typeface="Arial Narrow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alt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Алюминиевых столбов для экструзии</a:t>
            </a:r>
          </a:p>
          <a:p>
            <a:pPr algn="ctr">
              <a:lnSpc>
                <a:spcPct val="150000"/>
              </a:lnSpc>
            </a:pPr>
            <a:r>
              <a:rPr lang="ru-RU" altLang="ru-RU" sz="1200" b="1" dirty="0">
                <a:solidFill>
                  <a:srgbClr val="FF0000"/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ООО «ЗАС РИАЛ»</a:t>
            </a:r>
          </a:p>
          <a:p>
            <a:pPr algn="ctr">
              <a:lnSpc>
                <a:spcPct val="150000"/>
              </a:lnSpc>
            </a:pPr>
            <a:r>
              <a:rPr lang="ru-RU" altLang="ru-RU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Производство алюминиевых слитков</a:t>
            </a:r>
          </a:p>
          <a:p>
            <a:pPr algn="ctr">
              <a:lnSpc>
                <a:spcPct val="150000"/>
              </a:lnSpc>
            </a:pPr>
            <a:r>
              <a:rPr lang="ru-RU" altLang="ru-RU" sz="1200" b="1" dirty="0">
                <a:solidFill>
                  <a:srgbClr val="FF0000"/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ОК «РУСАЛ»</a:t>
            </a:r>
          </a:p>
          <a:p>
            <a:pPr algn="ctr"/>
            <a:endParaRPr lang="ru-RU" sz="1200" b="1" dirty="0"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EA02F176-435A-4902-B24A-C16180E5C49E}"/>
              </a:ext>
            </a:extLst>
          </p:cNvPr>
          <p:cNvSpPr/>
          <p:nvPr/>
        </p:nvSpPr>
        <p:spPr>
          <a:xfrm>
            <a:off x="4015652" y="4165357"/>
            <a:ext cx="1819095" cy="2287979"/>
          </a:xfrm>
          <a:prstGeom prst="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/>
          </a:p>
          <a:p>
            <a:pPr algn="ctr"/>
            <a:endParaRPr lang="ru-RU" sz="1200" b="1" dirty="0"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200" b="1" dirty="0"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200" b="1" dirty="0">
                <a:latin typeface="Arial Narrow" panose="020B0606020202030204" pitchFamily="34" charset="0"/>
              </a:rPr>
              <a:t>Производство алюминиевых прутков и профилей</a:t>
            </a:r>
          </a:p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ООО «РИАК»</a:t>
            </a:r>
          </a:p>
          <a:p>
            <a:pPr algn="ctr"/>
            <a:endParaRPr lang="ru-RU" altLang="ru-RU" sz="1200" b="1" dirty="0">
              <a:solidFill>
                <a:srgbClr val="FF0000"/>
              </a:solidFill>
              <a:latin typeface="Arial Narrow" panose="020B0606020202030204" pitchFamily="34" charset="0"/>
              <a:cs typeface="Arial Narrow" panose="020B0604020202020204" pitchFamily="34" charset="0"/>
            </a:endParaRPr>
          </a:p>
          <a:p>
            <a:pPr algn="ctr">
              <a:lnSpc>
                <a:spcPts val="1031"/>
              </a:lnSpc>
            </a:pPr>
            <a:endParaRPr lang="ru-RU" altLang="ru-RU" sz="12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>
              <a:lnSpc>
                <a:spcPts val="1031"/>
              </a:lnSpc>
            </a:pPr>
            <a:endParaRPr lang="ru-RU" sz="1200" dirty="0"/>
          </a:p>
          <a:p>
            <a:pPr algn="ctr"/>
            <a:endParaRPr lang="ru-RU" sz="12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6D6201E0-918E-4EEF-8BE5-98F90E767CCD}"/>
              </a:ext>
            </a:extLst>
          </p:cNvPr>
          <p:cNvSpPr/>
          <p:nvPr/>
        </p:nvSpPr>
        <p:spPr>
          <a:xfrm>
            <a:off x="5834747" y="4165357"/>
            <a:ext cx="1928044" cy="2301619"/>
          </a:xfrm>
          <a:prstGeom prst="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ru-RU" altLang="ru-RU" sz="1200" b="1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cs typeface="Arial Narrow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altLang="ru-RU" sz="1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Мех.обработка</a:t>
            </a:r>
            <a:r>
              <a:rPr lang="ru-RU" alt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, фрезеровка</a:t>
            </a:r>
          </a:p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F0000"/>
                </a:solidFill>
              </a:rPr>
              <a:t>ООО «НОРДЭКС»</a:t>
            </a:r>
          </a:p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F0000"/>
                </a:solidFill>
              </a:rPr>
              <a:t>ООО «ПМ-Инструмент»</a:t>
            </a:r>
          </a:p>
          <a:p>
            <a:pPr algn="ctr">
              <a:lnSpc>
                <a:spcPct val="150000"/>
              </a:lnSpc>
            </a:pP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FD13D455-C8FE-4576-BCE9-10A4C495B715}"/>
              </a:ext>
            </a:extLst>
          </p:cNvPr>
          <p:cNvSpPr/>
          <p:nvPr/>
        </p:nvSpPr>
        <p:spPr>
          <a:xfrm>
            <a:off x="7728150" y="4109014"/>
            <a:ext cx="2837116" cy="2344321"/>
          </a:xfrm>
          <a:prstGeom prst="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375"/>
              </a:lnSpc>
            </a:pPr>
            <a:endParaRPr lang="ru-RU" altLang="ru-RU" sz="1200" b="1" dirty="0"/>
          </a:p>
          <a:p>
            <a:pPr algn="ctr">
              <a:lnSpc>
                <a:spcPts val="1375"/>
              </a:lnSpc>
            </a:pPr>
            <a:endParaRPr lang="ru-RU" altLang="ru-RU" sz="1200" b="1" dirty="0"/>
          </a:p>
          <a:p>
            <a:pPr algn="ctr">
              <a:lnSpc>
                <a:spcPts val="1375"/>
              </a:lnSpc>
            </a:pPr>
            <a:endParaRPr lang="ru-RU" altLang="ru-RU" sz="1200" b="1" dirty="0"/>
          </a:p>
          <a:p>
            <a:pPr algn="ctr">
              <a:lnSpc>
                <a:spcPct val="150000"/>
              </a:lnSpc>
            </a:pPr>
            <a:r>
              <a:rPr lang="ru-RU" altLang="ru-RU" sz="1200" b="1" dirty="0">
                <a:latin typeface="+mj-lt"/>
              </a:rPr>
              <a:t>Холодное, теплое, противопожарное остекление </a:t>
            </a:r>
          </a:p>
          <a:p>
            <a:pPr algn="ctr">
              <a:lnSpc>
                <a:spcPct val="150000"/>
              </a:lnSpc>
            </a:pPr>
            <a:r>
              <a:rPr lang="ru-RU" altLang="ru-RU" sz="1200" b="1" dirty="0">
                <a:latin typeface="+mj-lt"/>
              </a:rPr>
              <a:t>(холодные витражи, окна, двери)</a:t>
            </a:r>
          </a:p>
          <a:p>
            <a:pPr algn="ctr">
              <a:lnSpc>
                <a:spcPct val="150000"/>
              </a:lnSpc>
            </a:pPr>
            <a:r>
              <a:rPr lang="ru-RU" altLang="ru-RU" sz="1200" b="1" dirty="0">
                <a:latin typeface="+mj-lt"/>
              </a:rPr>
              <a:t>Строительные инструменты </a:t>
            </a:r>
          </a:p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F0000"/>
                </a:solidFill>
                <a:latin typeface="+mj-lt"/>
              </a:rPr>
              <a:t>ООО «АЛРОКС-ЮГ»</a:t>
            </a:r>
          </a:p>
          <a:p>
            <a:pPr algn="ctr">
              <a:lnSpc>
                <a:spcPct val="150000"/>
              </a:lnSpc>
            </a:pPr>
            <a:r>
              <a:rPr lang="ru-RU" altLang="ru-RU" sz="1200" b="1" dirty="0">
                <a:solidFill>
                  <a:srgbClr val="FF0000"/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 ООО «Профиль Металл»</a:t>
            </a:r>
          </a:p>
          <a:p>
            <a:pPr algn="ctr">
              <a:lnSpc>
                <a:spcPct val="150000"/>
              </a:lnSpc>
            </a:pPr>
            <a:endParaRPr lang="ru-RU" sz="1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7" name="Picture 2" descr="https://opt-796252.ssl.1c-bitrix-cdn.ru/upload/medialibrary/1d5/08.jpg?1569569132873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516" y="2951072"/>
            <a:ext cx="993776" cy="11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94" y="2932612"/>
            <a:ext cx="812804" cy="117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599" y="2932612"/>
            <a:ext cx="1012594" cy="1176404"/>
          </a:xfrm>
          <a:prstGeom prst="rect">
            <a:avLst/>
          </a:prstGeom>
        </p:spPr>
      </p:pic>
      <p:pic>
        <p:nvPicPr>
          <p:cNvPr id="1028" name="Picture 4" descr="https://images.ru.prom.st/479900468_w640_h640_setka-nihromovaya-h20n8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7" y="2932612"/>
            <a:ext cx="1849632" cy="117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52" y="2951073"/>
            <a:ext cx="955806" cy="1195819"/>
          </a:xfrm>
          <a:prstGeom prst="rect">
            <a:avLst/>
          </a:prstGeom>
        </p:spPr>
      </p:pic>
      <p:pic>
        <p:nvPicPr>
          <p:cNvPr id="1032" name="Picture 8" descr="https://images.ru.prom.st/826322715_w640_h640_prutok-alyuminievyj-130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4"/>
          <a:stretch/>
        </p:blipFill>
        <p:spPr bwMode="auto">
          <a:xfrm>
            <a:off x="4961670" y="2951074"/>
            <a:ext cx="926695" cy="118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ages.satu.kz/126480289_w640_h640_metallicheskie-zakladnye-detali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65" y="2951072"/>
            <a:ext cx="1082819" cy="118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nc-tehnologi.ru/components/com_jshopping/files/img_products/full_full_1.2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846" y="2951072"/>
            <a:ext cx="936305" cy="120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t20.stpulscen.ru/images/product/316/997/319_big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40" y="2951073"/>
            <a:ext cx="911293" cy="11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6" descr="https://image.made-in-china.com/2f0j00bTnftFNRCWgA/Hot-Selling-Best-Quality-6063-Aluminium-Round-Billet.jpg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6" name="AutoShape 18" descr="https://image.made-in-china.com/2f0j00bTnftFNRCWgA/Hot-Selling-Best-Quality-6063-Aluminium-Round-Billet.jpg"/>
          <p:cNvSpPr>
            <a:spLocks noChangeAspect="1" noChangeArrowheads="1"/>
          </p:cNvSpPr>
          <p:nvPr/>
        </p:nvSpPr>
        <p:spPr bwMode="auto">
          <a:xfrm>
            <a:off x="1827346" y="1415676"/>
            <a:ext cx="144516" cy="22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1044" name="Picture 20" descr="https://im0-tub-ru.yandex.net/i?id=caec6bc6fc4638df0ef766de108f7a73&amp;ref=rim&amp;n=33&amp;w=226&amp;h=15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132" y="2949179"/>
            <a:ext cx="1200537" cy="115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2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1CD8E1C-F75D-42E8-B09E-D3A1403A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032"/>
            <a:ext cx="10515600" cy="1142404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СОВМЕСТНЫЙ ПРОЕКТ КЛАСТЕРА АЛЮМИНИЕВОЙ ПРОМЫШЛЕННОСТИ«ОРГАНИЗАЦИЯ ПРОИЗВОДСТВА ЛИТЕЙНОЙ ОСНАСТКИ ДЛЯ ИЗГОТОВЛЕНИЯ АЛЮМИНИЕВЫХ СЛИТКОВ»</a:t>
            </a:r>
            <a:endParaRPr lang="ru-RU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0F908F3-CDCE-44BD-A28F-1DCA65AFC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" y="3173367"/>
            <a:ext cx="5058836" cy="19515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показатели деятельности участников кластера в год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выручки участников кластера 1 705 млн. руб.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налоговых и таможенных платежей 420 млн. руб.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в основной капитал 2 000 млн. Руб.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рабочих мест 810 чел.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596687F-9A26-4723-9131-CC21D1F0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CB3F14BF-5B81-4BFC-B2A8-F2AEF44511A1}"/>
              </a:ext>
            </a:extLst>
          </p:cNvPr>
          <p:cNvSpPr txBox="1">
            <a:spLocks/>
          </p:cNvSpPr>
          <p:nvPr/>
        </p:nvSpPr>
        <p:spPr>
          <a:xfrm>
            <a:off x="838200" y="5126571"/>
            <a:ext cx="8330738" cy="1160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/>
              <a:t>Сведения о СОПК</a:t>
            </a:r>
          </a:p>
          <a:p>
            <a:r>
              <a:rPr lang="ru-RU" sz="1600" dirty="0"/>
              <a:t>ООО «Дирекция Кластера Алюминиевой </a:t>
            </a:r>
            <a:r>
              <a:rPr lang="ru-RU" sz="1600" dirty="0" smtClean="0"/>
              <a:t>Промышленности». Год </a:t>
            </a:r>
            <a:r>
              <a:rPr lang="ru-RU" sz="1600" dirty="0"/>
              <a:t>создания 2021г</a:t>
            </a:r>
          </a:p>
          <a:p>
            <a:r>
              <a:rPr lang="ru-RU" sz="1600" dirty="0"/>
              <a:t>Организация локального импортозамещающего производства литейной оснастки</a:t>
            </a:r>
          </a:p>
        </p:txBody>
      </p:sp>
      <p:sp>
        <p:nvSpPr>
          <p:cNvPr id="8" name="Прямоугольник 2">
            <a:extLst>
              <a:ext uri="{FF2B5EF4-FFF2-40B4-BE49-F238E27FC236}">
                <a16:creationId xmlns="" xmlns:a16="http://schemas.microsoft.com/office/drawing/2014/main" id="{1E39B1E6-C505-4360-8B56-AF42BA035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072" y="1034890"/>
            <a:ext cx="4127860" cy="28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ts val="1375"/>
              </a:lnSpc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Конечная продукция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совместного проекта</a:t>
            </a: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="" xmlns:a16="http://schemas.microsoft.com/office/drawing/2014/main" id="{85B9623D-971E-4B9A-94AB-3FD6E0AE7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650" y="2780146"/>
            <a:ext cx="3025775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375"/>
              </a:lnSpc>
            </a:pPr>
            <a:r>
              <a:rPr lang="ru-RU" altLang="ru-RU" sz="1200" b="1" dirty="0">
                <a:latin typeface="+mn-lt"/>
              </a:rPr>
              <a:t>Алюминиевые слитки</a:t>
            </a:r>
          </a:p>
        </p:txBody>
      </p:sp>
      <p:sp>
        <p:nvSpPr>
          <p:cNvPr id="16" name="Прямоугольник 2">
            <a:extLst>
              <a:ext uri="{FF2B5EF4-FFF2-40B4-BE49-F238E27FC236}">
                <a16:creationId xmlns="" xmlns:a16="http://schemas.microsoft.com/office/drawing/2014/main" id="{5FD6C692-8937-42B8-89AF-B2B9BB27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5" y="2780146"/>
            <a:ext cx="3024188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375"/>
              </a:lnSpc>
            </a:pPr>
            <a:r>
              <a:rPr lang="ru-RU" altLang="ru-RU" sz="1200" b="1" dirty="0">
                <a:latin typeface="+mn-lt"/>
              </a:rPr>
              <a:t>Светильники</a:t>
            </a:r>
            <a:r>
              <a:rPr lang="ru-RU" altLang="ru-RU" sz="1000" b="1" dirty="0">
                <a:latin typeface="+mn-lt"/>
              </a:rPr>
              <a:t>, пороги, велосипеды</a:t>
            </a:r>
          </a:p>
        </p:txBody>
      </p:sp>
      <p:sp>
        <p:nvSpPr>
          <p:cNvPr id="19" name="Прямоугольник 2">
            <a:extLst>
              <a:ext uri="{FF2B5EF4-FFF2-40B4-BE49-F238E27FC236}">
                <a16:creationId xmlns="" xmlns:a16="http://schemas.microsoft.com/office/drawing/2014/main" id="{15387D02-532D-4127-AA08-1F73D779A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425" y="2780146"/>
            <a:ext cx="3025775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375"/>
              </a:lnSpc>
            </a:pPr>
            <a:r>
              <a:rPr lang="ru-RU" altLang="ru-RU" sz="1200" b="1" dirty="0">
                <a:latin typeface="+mn-lt"/>
              </a:rPr>
              <a:t>Оснастка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FF678A1-25F6-4D4F-9BFE-FC91D22B397C}"/>
              </a:ext>
            </a:extLst>
          </p:cNvPr>
          <p:cNvSpPr txBox="1"/>
          <p:nvPr/>
        </p:nvSpPr>
        <p:spPr>
          <a:xfrm>
            <a:off x="9278517" y="3647082"/>
            <a:ext cx="18897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Образовательное учреждение «Самарский Федеральный исследовательский центр РАН»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EF4BF4D-EE68-4F11-926C-D4109D7F6C44}"/>
              </a:ext>
            </a:extLst>
          </p:cNvPr>
          <p:cNvSpPr txBox="1"/>
          <p:nvPr/>
        </p:nvSpPr>
        <p:spPr>
          <a:xfrm>
            <a:off x="7223497" y="3647082"/>
            <a:ext cx="18728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Инфраструктура кластера:</a:t>
            </a:r>
          </a:p>
          <a:p>
            <a:pPr algn="ctr"/>
            <a:r>
              <a:rPr lang="ru-RU" dirty="0"/>
              <a:t>ООО «РИАК», </a:t>
            </a:r>
          </a:p>
          <a:p>
            <a:pPr algn="ctr"/>
            <a:r>
              <a:rPr lang="ru-RU" dirty="0"/>
              <a:t>ООО «РИАЛ»</a:t>
            </a:r>
          </a:p>
          <a:p>
            <a:pPr algn="ctr"/>
            <a:r>
              <a:rPr lang="ru-RU" dirty="0"/>
              <a:t>ООО «</a:t>
            </a:r>
            <a:r>
              <a:rPr lang="ru-RU" dirty="0" err="1"/>
              <a:t>Алрокс</a:t>
            </a:r>
            <a:r>
              <a:rPr lang="ru-RU" dirty="0"/>
              <a:t>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63A714C-F6F3-46FC-B183-A8DB06CBE47B}"/>
              </a:ext>
            </a:extLst>
          </p:cNvPr>
          <p:cNvSpPr txBox="1"/>
          <p:nvPr/>
        </p:nvSpPr>
        <p:spPr>
          <a:xfrm>
            <a:off x="5379783" y="3647082"/>
            <a:ext cx="1558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Количество участников кластера - 10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C8A8E0B8-D81D-44A9-802F-6899CC40B670}"/>
              </a:ext>
            </a:extLst>
          </p:cNvPr>
          <p:cNvCxnSpPr/>
          <p:nvPr/>
        </p:nvCxnSpPr>
        <p:spPr>
          <a:xfrm>
            <a:off x="357051" y="6285066"/>
            <a:ext cx="1135597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5597" y="1349436"/>
            <a:ext cx="2858886" cy="1466261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6224" y="1098290"/>
            <a:ext cx="2312039" cy="1817790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23" name="Picture 2" descr="http://www-x-xinliancheng-x-com.img.abc188.com/UpLoad/201610/20161006766242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156729"/>
            <a:ext cx="2619991" cy="1786953"/>
          </a:xfrm>
          <a:prstGeom prst="rect">
            <a:avLst/>
          </a:prstGeom>
          <a:noFill/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10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636D6E-36DA-4CB5-945F-2B223AB51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504000"/>
          </a:xfrm>
        </p:spPr>
        <p:txBody>
          <a:bodyPr anchor="t"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ФУНКЦИОНАЛЬНАЯ ЗАВИСИМОСТЬ УЧАСТНИКОВ СОВМЕСТНОГО ПРОЕКТА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DDB6A5B6-07B8-480B-BA62-A1499BCC25F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792977" y="984134"/>
          <a:ext cx="10689920" cy="160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A2406B0-096D-42AF-BE80-91ACC255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960" y="5700633"/>
            <a:ext cx="1142245" cy="669925"/>
          </a:xfrm>
        </p:spPr>
        <p:txBody>
          <a:bodyPr/>
          <a:lstStyle/>
          <a:p>
            <a:fld id="{1F900921-5F61-47E1-93F5-00A61383F583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76EBA48-51BC-4255-8C02-A7B3B2F7A70B}"/>
              </a:ext>
            </a:extLst>
          </p:cNvPr>
          <p:cNvSpPr/>
          <p:nvPr/>
        </p:nvSpPr>
        <p:spPr>
          <a:xfrm>
            <a:off x="16834728" y="8635113"/>
            <a:ext cx="551360" cy="2816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37F6BD39-8DE4-45F0-9BDA-E979B445E013}"/>
              </a:ext>
            </a:extLst>
          </p:cNvPr>
          <p:cNvSpPr/>
          <p:nvPr/>
        </p:nvSpPr>
        <p:spPr>
          <a:xfrm>
            <a:off x="810750" y="4224495"/>
            <a:ext cx="2568285" cy="2385787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prstDash val="sysDot"/>
          </a:ln>
          <a:effectLst>
            <a:glow>
              <a:schemeClr val="accent1"/>
            </a:glow>
            <a:outerShdw blurRad="50800" dist="50800" dir="5400000" sx="94000" sy="94000" algn="ctr" rotWithShape="0">
              <a:srgbClr val="000000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Производство стали для промышленных инструментов, инструментальная сталь</a:t>
            </a:r>
          </a:p>
          <a:p>
            <a:pPr algn="ctr"/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5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Спецтехоснастка</a:t>
            </a:r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5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Кубаньжелдормаш</a:t>
            </a:r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endParaRPr lang="ru-RU" sz="150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EA02F176-435A-4902-B24A-C16180E5C49E}"/>
              </a:ext>
            </a:extLst>
          </p:cNvPr>
          <p:cNvSpPr/>
          <p:nvPr/>
        </p:nvSpPr>
        <p:spPr>
          <a:xfrm>
            <a:off x="3407007" y="4224495"/>
            <a:ext cx="2428082" cy="2385786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Алрокс</a:t>
            </a:r>
            <a:r>
              <a:rPr lang="ru-RU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Производство оснастки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6D6201E0-918E-4EEF-8BE5-98F90E767CCD}"/>
              </a:ext>
            </a:extLst>
          </p:cNvPr>
          <p:cNvSpPr/>
          <p:nvPr/>
        </p:nvSpPr>
        <p:spPr>
          <a:xfrm>
            <a:off x="5857711" y="4224495"/>
            <a:ext cx="2427030" cy="2385786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/>
          </a:p>
          <a:p>
            <a:pPr algn="ctr"/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Производство алюминиевых цилиндрических слитков ООО «ЗАС РИАЛ»</a:t>
            </a:r>
          </a:p>
          <a:p>
            <a:pPr algn="ctr"/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5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Реалит</a:t>
            </a:r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Производство алюминиевого профиля</a:t>
            </a:r>
          </a:p>
          <a:p>
            <a:pPr algn="ctr"/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ООО «РИАК»</a:t>
            </a:r>
          </a:p>
          <a:p>
            <a:pPr algn="ctr"/>
            <a:endParaRPr lang="ru-RU" sz="1600" dirty="0"/>
          </a:p>
          <a:p>
            <a:pPr algn="ctr"/>
            <a:endParaRPr lang="ru-RU" sz="16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FD13D455-C8FE-4576-BCE9-10A4C495B715}"/>
              </a:ext>
            </a:extLst>
          </p:cNvPr>
          <p:cNvSpPr/>
          <p:nvPr/>
        </p:nvSpPr>
        <p:spPr>
          <a:xfrm>
            <a:off x="8312713" y="4224495"/>
            <a:ext cx="2936690" cy="2385786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Грязезащитные системы (пороги)</a:t>
            </a:r>
          </a:p>
          <a:p>
            <a:pPr algn="ctr"/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5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СитиТоп</a:t>
            </a:r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(г. Тула)</a:t>
            </a:r>
          </a:p>
          <a:p>
            <a:pPr algn="ctr"/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Производство промышленных светильников</a:t>
            </a:r>
          </a:p>
          <a:p>
            <a:pPr algn="ctr"/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5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ИнкомЛайт</a:t>
            </a:r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(г. Рязань)</a:t>
            </a:r>
          </a:p>
          <a:p>
            <a:pPr algn="ctr"/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Производство велосипедов</a:t>
            </a:r>
          </a:p>
          <a:p>
            <a:pPr algn="ctr"/>
            <a:r>
              <a:rPr lang="ru-RU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ООО « Форвард»  (г. Пермь), ООО «ПМ-инструмент»</a:t>
            </a:r>
          </a:p>
          <a:p>
            <a:pPr algn="ctr"/>
            <a:endParaRPr lang="ru-RU" sz="1600" dirty="0"/>
          </a:p>
        </p:txBody>
      </p:sp>
      <p:pic>
        <p:nvPicPr>
          <p:cNvPr id="1026" name="Picture 2" descr="https://st23.stpulscen.ru/images/product/291/403/295_b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41" y="2686179"/>
            <a:ext cx="2219563" cy="1478784"/>
          </a:xfrm>
          <a:prstGeom prst="rect">
            <a:avLst/>
          </a:prstGeom>
          <a:gradFill>
            <a:gsLst>
              <a:gs pos="19630">
                <a:srgbClr val="5AC7E5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effectLst>
            <a:softEdge rad="1397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22789" y="2647041"/>
            <a:ext cx="2431401" cy="14662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8" name="Picture 4" descr="https://st13.stpulscen.ru/images/product/209/269/006_bi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728" y="2669350"/>
            <a:ext cx="2235594" cy="149561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-x-xinliancheng-x-com.img.abc188.com/UpLoad/201610/201610067662424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76" y="2651924"/>
            <a:ext cx="2424341" cy="1572571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97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6642" y="97691"/>
            <a:ext cx="741281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latin typeface="Cambria" panose="02040503050406030204" pitchFamily="18" charset="0"/>
              </a:rPr>
              <a:t>ТЕРРИТОРИАЛЬНОЕ РАСПОЛОЖЕНИЕ </a:t>
            </a:r>
            <a:r>
              <a:rPr lang="ru-RU" sz="1700" b="1" dirty="0">
                <a:latin typeface="Cambria" panose="02040503050406030204" pitchFamily="18" charset="0"/>
              </a:rPr>
              <a:t>РЕСПУБЛИКИ ИНГУШЕТИЯ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9" y="821585"/>
            <a:ext cx="7467600" cy="60456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75419" y="1263893"/>
            <a:ext cx="4225636" cy="6255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Республика Ингушетия образована 4 июня 1992 года.</a:t>
            </a:r>
          </a:p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Столица – город Магас.</a:t>
            </a:r>
          </a:p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Территория </a:t>
            </a:r>
            <a:r>
              <a:rPr lang="ru-RU" sz="1600" b="1" dirty="0">
                <a:solidFill>
                  <a:srgbClr val="FF0000"/>
                </a:solidFill>
              </a:rPr>
              <a:t>- 3,6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тыс. кв. м. </a:t>
            </a:r>
          </a:p>
          <a:p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Плотность населения - </a:t>
            </a:r>
            <a:r>
              <a:rPr lang="ru-RU" sz="1600" b="1" dirty="0">
                <a:solidFill>
                  <a:srgbClr val="FF0000"/>
                </a:solidFill>
              </a:rPr>
              <a:t>162,36</a:t>
            </a:r>
            <a:r>
              <a:rPr lang="ru-RU" sz="1600" b="1" dirty="0">
                <a:solidFill>
                  <a:srgbClr val="00B050"/>
                </a:solidFill>
              </a:rPr>
              <a:t>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чел./км2.</a:t>
            </a:r>
          </a:p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Население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-  </a:t>
            </a:r>
            <a:r>
              <a:rPr lang="ru-RU" sz="1600" b="1" dirty="0">
                <a:solidFill>
                  <a:srgbClr val="FF0000"/>
                </a:solidFill>
              </a:rPr>
              <a:t>507,1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 тысяч чел. (сель. – 44,4% город.– 55,6%).</a:t>
            </a:r>
          </a:p>
          <a:p>
            <a:pPr>
              <a:spcBef>
                <a:spcPts val="600"/>
              </a:spcBef>
            </a:pP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Административно-территориальное устройство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b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5 городских округов и 4 муниципальных района (в </a:t>
            </a:r>
            <a:r>
              <a:rPr lang="ru-RU" sz="1600" b="1" dirty="0" err="1">
                <a:solidFill>
                  <a:schemeClr val="accent5">
                    <a:lumMod val="75000"/>
                  </a:schemeClr>
                </a:solidFill>
              </a:rPr>
              <a:t>т.ч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. 36 </a:t>
            </a:r>
            <a:r>
              <a:rPr lang="ru-RU" sz="1600" b="1" dirty="0" err="1">
                <a:solidFill>
                  <a:schemeClr val="accent5">
                    <a:lumMod val="75000"/>
                  </a:schemeClr>
                </a:solidFill>
              </a:rPr>
              <a:t>с.п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.)</a:t>
            </a:r>
          </a:p>
          <a:p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Система высшего и среднего профессионального образования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представлена Ингушским государственным университетом и 20 колледжами.</a:t>
            </a:r>
          </a:p>
          <a:p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Средняя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заработная плата – </a:t>
            </a:r>
            <a:r>
              <a:rPr lang="ru-RU" sz="1600" b="1" dirty="0">
                <a:solidFill>
                  <a:srgbClr val="FF0000"/>
                </a:solidFill>
              </a:rPr>
              <a:t>29,7 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тыс.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руб.</a:t>
            </a:r>
          </a:p>
          <a:p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105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1200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endParaRPr lang="ru-RU" sz="1200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582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4D49306-E261-234E-BD6D-F8D2A65200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159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19F05BC-2A44-B648-ACC8-1D5446ECAF17}"/>
              </a:ext>
            </a:extLst>
          </p:cNvPr>
          <p:cNvSpPr/>
          <p:nvPr/>
        </p:nvSpPr>
        <p:spPr>
          <a:xfrm>
            <a:off x="-85859" y="0"/>
            <a:ext cx="12363718" cy="6858000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8" name="Shape 88"/>
          <p:cNvSpPr txBox="1"/>
          <p:nvPr/>
        </p:nvSpPr>
        <p:spPr>
          <a:xfrm>
            <a:off x="524937" y="4509468"/>
            <a:ext cx="11142125" cy="218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4800" b="1" dirty="0" err="1">
                <a:solidFill>
                  <a:schemeClr val="bg1"/>
                </a:solidFill>
              </a:rPr>
              <a:t>Агрокластер</a:t>
            </a:r>
            <a:r>
              <a:rPr lang="ru-RU" sz="4800" b="1" dirty="0">
                <a:solidFill>
                  <a:schemeClr val="bg1"/>
                </a:solidFill>
              </a:rPr>
              <a:t> Ингушетия</a:t>
            </a:r>
          </a:p>
          <a:p>
            <a:endParaRPr lang="ru-RU" sz="800" b="1" dirty="0">
              <a:solidFill>
                <a:schemeClr val="bg1"/>
              </a:solidFill>
            </a:endParaRPr>
          </a:p>
          <a:p>
            <a:r>
              <a:rPr lang="ru-RU" sz="3200" dirty="0">
                <a:solidFill>
                  <a:schemeClr val="bg1"/>
                </a:solidFill>
              </a:rPr>
              <a:t>Создание садоводческой кооперации для развития МСП </a:t>
            </a:r>
          </a:p>
          <a:p>
            <a:r>
              <a:rPr lang="ru-RU" sz="3200" dirty="0">
                <a:solidFill>
                  <a:schemeClr val="bg1"/>
                </a:solidFill>
              </a:rPr>
              <a:t>и повышения ВРП Республики Ингушетия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34E98D4D-D4F4-3D48-A2D2-75761E6BD841}"/>
              </a:ext>
            </a:extLst>
          </p:cNvPr>
          <p:cNvCxnSpPr>
            <a:cxnSpLocks/>
          </p:cNvCxnSpPr>
          <p:nvPr/>
        </p:nvCxnSpPr>
        <p:spPr>
          <a:xfrm>
            <a:off x="599090" y="5339256"/>
            <a:ext cx="108046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44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30706135-B7C3-1D42-9F6A-B293DAD43A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15234"/>
          <a:stretch/>
        </p:blipFill>
        <p:spPr>
          <a:xfrm>
            <a:off x="-20003" y="0"/>
            <a:ext cx="12212003" cy="6858000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62995E0C-81B5-C54B-8C33-37B37C81A24E}"/>
              </a:ext>
            </a:extLst>
          </p:cNvPr>
          <p:cNvSpPr/>
          <p:nvPr/>
        </p:nvSpPr>
        <p:spPr>
          <a:xfrm>
            <a:off x="-5935" y="-14068"/>
            <a:ext cx="12192000" cy="6897756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0" name="Shape 100"/>
          <p:cNvSpPr txBox="1"/>
          <p:nvPr/>
        </p:nvSpPr>
        <p:spPr>
          <a:xfrm>
            <a:off x="3574136" y="272218"/>
            <a:ext cx="505706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ПРЕИМУЩЕСТВА</a:t>
            </a:r>
            <a:r>
              <a:rPr lang="ru-RU" sz="2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ИНГУШЕТИИ </a:t>
            </a:r>
            <a:endParaRPr sz="22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sldNum" sz="quarter" idx="12"/>
          </p:nvPr>
        </p:nvSpPr>
        <p:spPr>
          <a:xfrm>
            <a:off x="9544706" y="6308844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ru-RU" sz="2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21</a:t>
            </a:fld>
            <a:endParaRPr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3" name="Shape 103"/>
          <p:cNvSpPr txBox="1"/>
          <p:nvPr/>
        </p:nvSpPr>
        <p:spPr>
          <a:xfrm>
            <a:off x="6954263" y="2197355"/>
            <a:ext cx="2925462" cy="131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Богатые аграрные традиции Многочисленные личные подсобные хозяйства, крестьянско-фермерские хозяйства</a:t>
            </a:r>
          </a:p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Рисунок 2" descr="Bank">
            <a:extLst>
              <a:ext uri="{FF2B5EF4-FFF2-40B4-BE49-F238E27FC236}">
                <a16:creationId xmlns="" xmlns:a16="http://schemas.microsoft.com/office/drawing/2014/main" id="{A25692FE-D8C3-7842-90C3-C26EDF281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6562" y="4007974"/>
            <a:ext cx="914400" cy="914400"/>
          </a:xfrm>
          <a:prstGeom prst="rect">
            <a:avLst/>
          </a:prstGeom>
        </p:spPr>
      </p:pic>
      <p:pic>
        <p:nvPicPr>
          <p:cNvPr id="5" name="Рисунок 4" descr="Leaf">
            <a:extLst>
              <a:ext uri="{FF2B5EF4-FFF2-40B4-BE49-F238E27FC236}">
                <a16:creationId xmlns="" xmlns:a16="http://schemas.microsoft.com/office/drawing/2014/main" id="{6CBBC235-9FE9-954E-A034-735CF741CB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6508" y="1423022"/>
            <a:ext cx="914400" cy="914400"/>
          </a:xfrm>
          <a:prstGeom prst="rect">
            <a:avLst/>
          </a:prstGeom>
        </p:spPr>
      </p:pic>
      <p:pic>
        <p:nvPicPr>
          <p:cNvPr id="16" name="Рисунок 15" descr="Tractor">
            <a:extLst>
              <a:ext uri="{FF2B5EF4-FFF2-40B4-BE49-F238E27FC236}">
                <a16:creationId xmlns="" xmlns:a16="http://schemas.microsoft.com/office/drawing/2014/main" id="{F5AFF1B8-694A-CD4B-92AE-4B0D0DC83B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61619" y="4018315"/>
            <a:ext cx="914400" cy="914400"/>
          </a:xfrm>
          <a:prstGeom prst="rect">
            <a:avLst/>
          </a:prstGeom>
        </p:spPr>
      </p:pic>
      <p:pic>
        <p:nvPicPr>
          <p:cNvPr id="24" name="Рисунок 23" descr="Sun">
            <a:extLst>
              <a:ext uri="{FF2B5EF4-FFF2-40B4-BE49-F238E27FC236}">
                <a16:creationId xmlns="" xmlns:a16="http://schemas.microsoft.com/office/drawing/2014/main" id="{7ADED2FF-3A38-034F-986D-7D9D553BDF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70305" y="1250830"/>
            <a:ext cx="532405" cy="532405"/>
          </a:xfrm>
          <a:prstGeom prst="rect">
            <a:avLst/>
          </a:prstGeom>
        </p:spPr>
      </p:pic>
      <p:sp>
        <p:nvSpPr>
          <p:cNvPr id="33" name="Shape 103">
            <a:extLst>
              <a:ext uri="{FF2B5EF4-FFF2-40B4-BE49-F238E27FC236}">
                <a16:creationId xmlns="" xmlns:a16="http://schemas.microsoft.com/office/drawing/2014/main" id="{ED24735C-36D4-1344-B567-CEAC90855AB0}"/>
              </a:ext>
            </a:extLst>
          </p:cNvPr>
          <p:cNvSpPr txBox="1"/>
          <p:nvPr/>
        </p:nvSpPr>
        <p:spPr>
          <a:xfrm>
            <a:off x="2438404" y="2197355"/>
            <a:ext cx="1728612" cy="73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Хорошая экология, благоприятный климат</a:t>
            </a:r>
          </a:p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Shape 103">
            <a:extLst>
              <a:ext uri="{FF2B5EF4-FFF2-40B4-BE49-F238E27FC236}">
                <a16:creationId xmlns="" xmlns:a16="http://schemas.microsoft.com/office/drawing/2014/main" id="{9C5BADB1-20AB-254C-93F0-3BB051F0A51D}"/>
              </a:ext>
            </a:extLst>
          </p:cNvPr>
          <p:cNvSpPr txBox="1"/>
          <p:nvPr/>
        </p:nvSpPr>
        <p:spPr>
          <a:xfrm>
            <a:off x="1818021" y="4932715"/>
            <a:ext cx="3011481" cy="13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Учебные заведения и наука: </a:t>
            </a:r>
            <a:r>
              <a:rPr lang="ru-RU" sz="18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Агроинженерный</a:t>
            </a:r>
            <a:r>
              <a:rPr lang="ru-RU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факультет в </a:t>
            </a:r>
            <a:r>
              <a:rPr lang="ru-RU" sz="18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ИнгГУ</a:t>
            </a:r>
            <a:r>
              <a:rPr lang="ru-RU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Аграрный техникум, НИИ Сельского хозяйства</a:t>
            </a:r>
            <a:endParaRPr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Shape 103">
            <a:extLst>
              <a:ext uri="{FF2B5EF4-FFF2-40B4-BE49-F238E27FC236}">
                <a16:creationId xmlns="" xmlns:a16="http://schemas.microsoft.com/office/drawing/2014/main" id="{30A924F7-2643-1C43-B46D-D824819E4441}"/>
              </a:ext>
            </a:extLst>
          </p:cNvPr>
          <p:cNvSpPr txBox="1"/>
          <p:nvPr/>
        </p:nvSpPr>
        <p:spPr>
          <a:xfrm>
            <a:off x="7403687" y="4911820"/>
            <a:ext cx="2141019" cy="1583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Сильные сельхоз-производители: «Сад-гигант», тепличные комплексы</a:t>
            </a:r>
          </a:p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206008B9-5F20-3D42-BA51-67E5E73CF26D}"/>
              </a:ext>
            </a:extLst>
          </p:cNvPr>
          <p:cNvGrpSpPr/>
          <p:nvPr/>
        </p:nvGrpSpPr>
        <p:grpSpPr>
          <a:xfrm>
            <a:off x="7792147" y="1326035"/>
            <a:ext cx="1153377" cy="914400"/>
            <a:chOff x="9102421" y="1217079"/>
            <a:chExt cx="1153377" cy="914400"/>
          </a:xfrm>
        </p:grpSpPr>
        <p:pic>
          <p:nvPicPr>
            <p:cNvPr id="30" name="Рисунок 29" descr="House">
              <a:extLst>
                <a:ext uri="{FF2B5EF4-FFF2-40B4-BE49-F238E27FC236}">
                  <a16:creationId xmlns="" xmlns:a16="http://schemas.microsoft.com/office/drawing/2014/main" id="{CFFB10FF-968A-4246-AAF3-B34D238C7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341398" y="1217079"/>
              <a:ext cx="914400" cy="914400"/>
            </a:xfrm>
            <a:prstGeom prst="rect">
              <a:avLst/>
            </a:prstGeom>
          </p:spPr>
        </p:pic>
        <p:pic>
          <p:nvPicPr>
            <p:cNvPr id="37" name="Рисунок 36" descr="DeciduousTree">
              <a:extLst>
                <a:ext uri="{FF2B5EF4-FFF2-40B4-BE49-F238E27FC236}">
                  <a16:creationId xmlns="" xmlns:a16="http://schemas.microsoft.com/office/drawing/2014/main" id="{7C02656F-928F-3E49-9705-D7650483C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102421" y="1431965"/>
              <a:ext cx="599176" cy="599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216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22D2888-F645-EF4B-977A-0DD0A99DC7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85" t="5892" b="52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19F05BC-2A44-B648-ACC8-1D5446ECAF17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8" name="Shape 88"/>
          <p:cNvSpPr txBox="1"/>
          <p:nvPr/>
        </p:nvSpPr>
        <p:spPr>
          <a:xfrm>
            <a:off x="638595" y="219871"/>
            <a:ext cx="11656681" cy="111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Якорные участники кластера </a:t>
            </a:r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программы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ООО «Сад-Гигант Ингушетия» </a:t>
            </a:r>
            <a:r>
              <a:rPr lang="ru-RU" sz="28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Группа компаний «Сунжа»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ООО «Птицекомплекс Южный» ООО «Молоко Ингушетии»</a:t>
            </a:r>
            <a:endParaRPr lang="ru-RU" sz="28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sz="4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sz="2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Рисунок 8" descr="Barn">
            <a:extLst>
              <a:ext uri="{FF2B5EF4-FFF2-40B4-BE49-F238E27FC236}">
                <a16:creationId xmlns="" xmlns:a16="http://schemas.microsoft.com/office/drawing/2014/main" id="{B6557AEC-3E15-584E-AD17-BEAB2B903D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7006" y="2273494"/>
            <a:ext cx="1635281" cy="1635281"/>
          </a:xfrm>
          <a:prstGeom prst="rect">
            <a:avLst/>
          </a:prstGeom>
        </p:spPr>
      </p:pic>
      <p:sp>
        <p:nvSpPr>
          <p:cNvPr id="11" name="Shape 88">
            <a:extLst>
              <a:ext uri="{FF2B5EF4-FFF2-40B4-BE49-F238E27FC236}">
                <a16:creationId xmlns="" xmlns:a16="http://schemas.microsoft.com/office/drawing/2014/main" id="{D313D2BE-870D-BF4A-A0C0-2666A00A23BC}"/>
              </a:ext>
            </a:extLst>
          </p:cNvPr>
          <p:cNvSpPr txBox="1"/>
          <p:nvPr/>
        </p:nvSpPr>
        <p:spPr>
          <a:xfrm>
            <a:off x="253777" y="6226181"/>
            <a:ext cx="5484414" cy="53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Действует с  2014 года</a:t>
            </a:r>
          </a:p>
          <a:p>
            <a:endParaRPr sz="2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Shape 88">
            <a:extLst>
              <a:ext uri="{FF2B5EF4-FFF2-40B4-BE49-F238E27FC236}">
                <a16:creationId xmlns="" xmlns:a16="http://schemas.microsoft.com/office/drawing/2014/main" id="{000DA957-9C31-3047-9AB8-42F278993762}"/>
              </a:ext>
            </a:extLst>
          </p:cNvPr>
          <p:cNvSpPr txBox="1"/>
          <p:nvPr/>
        </p:nvSpPr>
        <p:spPr>
          <a:xfrm>
            <a:off x="8643325" y="4011222"/>
            <a:ext cx="2514477" cy="1522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61</a:t>
            </a:r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ru-RU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т. </a:t>
            </a:r>
            <a:r>
              <a:rPr lang="ru-RU" sz="4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тн</a:t>
            </a:r>
            <a:endParaRPr lang="ru-RU" sz="4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Оптово-распределительный центр</a:t>
            </a:r>
          </a:p>
          <a:p>
            <a:endParaRPr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Shape 88">
            <a:extLst>
              <a:ext uri="{FF2B5EF4-FFF2-40B4-BE49-F238E27FC236}">
                <a16:creationId xmlns="" xmlns:a16="http://schemas.microsoft.com/office/drawing/2014/main" id="{24555D46-605F-ED4B-8006-7334E905CC07}"/>
              </a:ext>
            </a:extLst>
          </p:cNvPr>
          <p:cNvSpPr txBox="1"/>
          <p:nvPr/>
        </p:nvSpPr>
        <p:spPr>
          <a:xfrm>
            <a:off x="253777" y="4070650"/>
            <a:ext cx="3280007" cy="181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  </a:t>
            </a:r>
            <a:r>
              <a:rPr lang="ru-RU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тыс. </a:t>
            </a:r>
            <a:r>
              <a:rPr lang="ru-RU" sz="4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тн</a:t>
            </a:r>
            <a:endParaRPr lang="ru-RU" sz="4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Объем производства в год</a:t>
            </a:r>
          </a:p>
          <a:p>
            <a:pPr algn="ctr"/>
            <a:endParaRPr lang="ru-RU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ru-RU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Рисунок 14" descr="DeciduousTree">
            <a:extLst>
              <a:ext uri="{FF2B5EF4-FFF2-40B4-BE49-F238E27FC236}">
                <a16:creationId xmlns="" xmlns:a16="http://schemas.microsoft.com/office/drawing/2014/main" id="{E1285F00-FF5E-E743-AEE1-EECBF83A2E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3242" y="2525558"/>
            <a:ext cx="1445514" cy="1445514"/>
          </a:xfrm>
          <a:prstGeom prst="rect">
            <a:avLst/>
          </a:prstGeom>
        </p:spPr>
      </p:pic>
      <p:pic>
        <p:nvPicPr>
          <p:cNvPr id="19" name="Рисунок 18" descr="ShoppingBasket">
            <a:extLst>
              <a:ext uri="{FF2B5EF4-FFF2-40B4-BE49-F238E27FC236}">
                <a16:creationId xmlns="" xmlns:a16="http://schemas.microsoft.com/office/drawing/2014/main" id="{07310792-70CD-B34F-AE39-4A437346C3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9812" y="2363287"/>
            <a:ext cx="1647935" cy="1647935"/>
          </a:xfrm>
          <a:prstGeom prst="rect">
            <a:avLst/>
          </a:prstGeom>
        </p:spPr>
      </p:pic>
      <p:sp>
        <p:nvSpPr>
          <p:cNvPr id="21" name="Shape 88">
            <a:extLst>
              <a:ext uri="{FF2B5EF4-FFF2-40B4-BE49-F238E27FC236}">
                <a16:creationId xmlns="" xmlns:a16="http://schemas.microsoft.com/office/drawing/2014/main" id="{902E9313-14EE-5A43-8CC8-68CFE8EE580F}"/>
              </a:ext>
            </a:extLst>
          </p:cNvPr>
          <p:cNvSpPr txBox="1"/>
          <p:nvPr/>
        </p:nvSpPr>
        <p:spPr>
          <a:xfrm>
            <a:off x="5103188" y="4070650"/>
            <a:ext cx="1985622" cy="147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700 Га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Площадь садов</a:t>
            </a:r>
          </a:p>
          <a:p>
            <a:pPr algn="ctr"/>
            <a:endParaRPr lang="ru-RU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Shape 101">
            <a:extLst>
              <a:ext uri="{FF2B5EF4-FFF2-40B4-BE49-F238E27FC236}">
                <a16:creationId xmlns="" xmlns:a16="http://schemas.microsoft.com/office/drawing/2014/main" id="{D4337A5E-EE7E-3441-AA73-8F9DF0785A68}"/>
              </a:ext>
            </a:extLst>
          </p:cNvPr>
          <p:cNvSpPr txBox="1">
            <a:spLocks/>
          </p:cNvSpPr>
          <p:nvPr/>
        </p:nvSpPr>
        <p:spPr>
          <a:xfrm>
            <a:off x="9607668" y="6308648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z="2000" smtClean="0">
                <a:solidFill>
                  <a:schemeClr val="bg1"/>
                </a:solidFill>
              </a:rPr>
              <a:pPr/>
              <a:t>22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91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45F7883-1C98-E449-AB09-66A3C63908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481" t="2670" r="3247" b="-2670"/>
          <a:stretch/>
        </p:blipFill>
        <p:spPr>
          <a:xfrm>
            <a:off x="14065" y="0"/>
            <a:ext cx="12177935" cy="70864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6A5C707-4D7E-5A42-9B15-D3D6E6697229}"/>
              </a:ext>
            </a:extLst>
          </p:cNvPr>
          <p:cNvSpPr/>
          <p:nvPr/>
        </p:nvSpPr>
        <p:spPr>
          <a:xfrm>
            <a:off x="14065" y="0"/>
            <a:ext cx="12192000" cy="6897756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Shape 101">
            <a:extLst>
              <a:ext uri="{FF2B5EF4-FFF2-40B4-BE49-F238E27FC236}">
                <a16:creationId xmlns="" xmlns:a16="http://schemas.microsoft.com/office/drawing/2014/main" id="{75998F04-BDBD-8740-AF84-0EF9FA303D7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9544706" y="6298334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ru-RU" sz="2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23</a:t>
            </a:fld>
            <a:endParaRPr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155954" y="1942146"/>
            <a:ext cx="11894156" cy="198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3557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Повышение оборота МСП с 35,5 </a:t>
            </a:r>
            <a:r>
              <a:rPr lang="ru-RU" sz="2800" dirty="0" err="1">
                <a:solidFill>
                  <a:schemeClr val="bg1"/>
                </a:solidFill>
              </a:rPr>
              <a:t>млрд.р</a:t>
            </a:r>
            <a:r>
              <a:rPr lang="ru-RU" sz="2800" dirty="0">
                <a:solidFill>
                  <a:schemeClr val="bg1"/>
                </a:solidFill>
              </a:rPr>
              <a:t>. до 42 </a:t>
            </a:r>
            <a:r>
              <a:rPr lang="ru-RU" sz="2800" dirty="0" err="1">
                <a:solidFill>
                  <a:schemeClr val="bg1"/>
                </a:solidFill>
              </a:rPr>
              <a:t>млрд.р</a:t>
            </a:r>
            <a:r>
              <a:rPr lang="ru-RU" sz="2800" dirty="0">
                <a:solidFill>
                  <a:schemeClr val="bg1"/>
                </a:solidFill>
              </a:rPr>
              <a:t>. до 2023 г, </a:t>
            </a:r>
          </a:p>
          <a:p>
            <a:pPr marL="103557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за счет развития предпринимательской активности и кооперации между крупными сельхозпредприятиями, личными подсобными и крестьянско-фермерскими хозяйствами</a:t>
            </a:r>
          </a:p>
          <a:p>
            <a:endParaRPr lang="ru-RU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600"/>
              </a:spcBef>
            </a:pPr>
            <a:endParaRPr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8" name="Shape 118"/>
          <p:cNvSpPr txBox="1"/>
          <p:nvPr/>
        </p:nvSpPr>
        <p:spPr>
          <a:xfrm>
            <a:off x="295382" y="471118"/>
            <a:ext cx="5671016" cy="842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ЦЕЛЬ ПРОГРАММЫ</a:t>
            </a:r>
            <a:endParaRPr sz="40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78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0249D26-BC65-D442-B9B5-41B3FA4CB0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0061"/>
          <a:stretch/>
        </p:blipFill>
        <p:spPr>
          <a:xfrm>
            <a:off x="1" y="0"/>
            <a:ext cx="12200266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6718614-0B33-284D-9182-25228D94DB05}"/>
              </a:ext>
            </a:extLst>
          </p:cNvPr>
          <p:cNvSpPr/>
          <p:nvPr/>
        </p:nvSpPr>
        <p:spPr>
          <a:xfrm>
            <a:off x="0" y="-29174"/>
            <a:ext cx="12212489" cy="6897756"/>
          </a:xfrm>
          <a:prstGeom prst="rect">
            <a:avLst/>
          </a:prstGeom>
          <a:solidFill>
            <a:schemeClr val="tx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4CAD1F-536C-424F-8413-0E7740E75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17" y="170492"/>
            <a:ext cx="11120034" cy="8509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Эффект для Ингушетии от реализации программы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385D7BA-3893-3148-BF2A-6B552A2F4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70" y="4109346"/>
            <a:ext cx="2230159" cy="402030"/>
          </a:xfrm>
        </p:spPr>
        <p:txBody>
          <a:bodyPr>
            <a:normAutofit/>
          </a:bodyPr>
          <a:lstStyle/>
          <a:p>
            <a:pPr marL="84138" indent="0">
              <a:buNone/>
            </a:pPr>
            <a:r>
              <a:rPr lang="ru-RU" dirty="0">
                <a:solidFill>
                  <a:schemeClr val="bg1"/>
                </a:solidFill>
              </a:rPr>
              <a:t>Новые проекты</a:t>
            </a:r>
          </a:p>
          <a:p>
            <a:pPr marL="84138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84138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84138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E087F79-0C61-AF4C-9CE3-D385397D6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12" name="Рисунок 11" descr="Money">
            <a:extLst>
              <a:ext uri="{FF2B5EF4-FFF2-40B4-BE49-F238E27FC236}">
                <a16:creationId xmlns="" xmlns:a16="http://schemas.microsoft.com/office/drawing/2014/main" id="{DBFC3220-18EB-1F46-B327-AB5874C80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7553" y="1210254"/>
            <a:ext cx="914400" cy="914400"/>
          </a:xfrm>
          <a:prstGeom prst="rect">
            <a:avLst/>
          </a:prstGeom>
        </p:spPr>
      </p:pic>
      <p:pic>
        <p:nvPicPr>
          <p:cNvPr id="14" name="Рисунок 13" descr="Apple">
            <a:extLst>
              <a:ext uri="{FF2B5EF4-FFF2-40B4-BE49-F238E27FC236}">
                <a16:creationId xmlns="" xmlns:a16="http://schemas.microsoft.com/office/drawing/2014/main" id="{265EB21C-DD7A-434B-852F-3F7285DD08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5840" y="1254041"/>
            <a:ext cx="914400" cy="914400"/>
          </a:xfrm>
          <a:prstGeom prst="rect">
            <a:avLst/>
          </a:prstGeom>
        </p:spPr>
      </p:pic>
      <p:pic>
        <p:nvPicPr>
          <p:cNvPr id="20" name="Рисунок 19" descr="Cow">
            <a:extLst>
              <a:ext uri="{FF2B5EF4-FFF2-40B4-BE49-F238E27FC236}">
                <a16:creationId xmlns="" xmlns:a16="http://schemas.microsoft.com/office/drawing/2014/main" id="{6F608BCF-E476-7943-A488-D0AB9AEA81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1679" y="4982852"/>
            <a:ext cx="1022315" cy="1022315"/>
          </a:xfrm>
          <a:prstGeom prst="rect">
            <a:avLst/>
          </a:prstGeom>
        </p:spPr>
      </p:pic>
      <p:pic>
        <p:nvPicPr>
          <p:cNvPr id="22" name="Рисунок 21" descr="Mountains">
            <a:extLst>
              <a:ext uri="{FF2B5EF4-FFF2-40B4-BE49-F238E27FC236}">
                <a16:creationId xmlns="" xmlns:a16="http://schemas.microsoft.com/office/drawing/2014/main" id="{97605689-D9A1-5342-A4F7-ED526CF940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59869" y="4842104"/>
            <a:ext cx="1163063" cy="11630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886890D-9B16-4D4D-AE16-87A092EA836A}"/>
              </a:ext>
            </a:extLst>
          </p:cNvPr>
          <p:cNvSpPr txBox="1"/>
          <p:nvPr/>
        </p:nvSpPr>
        <p:spPr>
          <a:xfrm>
            <a:off x="4219278" y="2384154"/>
            <a:ext cx="3141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Обеспеченность собственной плодовой продукцией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с 25% до 70%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(прирост 800 млн. р.) </a:t>
            </a:r>
          </a:p>
        </p:txBody>
      </p:sp>
      <p:pic>
        <p:nvPicPr>
          <p:cNvPr id="21" name="Рисунок 20" descr="EarthGlobeEuropeAfrica">
            <a:extLst>
              <a:ext uri="{FF2B5EF4-FFF2-40B4-BE49-F238E27FC236}">
                <a16:creationId xmlns="" xmlns:a16="http://schemas.microsoft.com/office/drawing/2014/main" id="{FFFEAD5F-88BC-3E4D-A0CD-B61C0859C6F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87397" y="1258243"/>
            <a:ext cx="914400" cy="914400"/>
          </a:xfrm>
          <a:prstGeom prst="rect">
            <a:avLst/>
          </a:prstGeom>
        </p:spPr>
      </p:pic>
      <p:pic>
        <p:nvPicPr>
          <p:cNvPr id="8" name="Рисунок 7" descr="Eye">
            <a:extLst>
              <a:ext uri="{FF2B5EF4-FFF2-40B4-BE49-F238E27FC236}">
                <a16:creationId xmlns="" xmlns:a16="http://schemas.microsoft.com/office/drawing/2014/main" id="{37C4ECF1-76DE-974A-AF7C-740FCC16AA8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22525" y="1225063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4B9680E-1C4E-DB47-95B1-86F684D0A6B7}"/>
              </a:ext>
            </a:extLst>
          </p:cNvPr>
          <p:cNvSpPr txBox="1"/>
          <p:nvPr/>
        </p:nvSpPr>
        <p:spPr>
          <a:xfrm>
            <a:off x="7659852" y="2359112"/>
            <a:ext cx="18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Вывод из «тени»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субъектов МСП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25939CE-9D93-AC4A-9924-C30D22112506}"/>
              </a:ext>
            </a:extLst>
          </p:cNvPr>
          <p:cNvSpPr txBox="1"/>
          <p:nvPr/>
        </p:nvSpPr>
        <p:spPr>
          <a:xfrm>
            <a:off x="9695913" y="2347694"/>
            <a:ext cx="221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Повышение доли </a:t>
            </a:r>
            <a:r>
              <a:rPr lang="ru-RU" sz="1600" dirty="0" err="1">
                <a:solidFill>
                  <a:schemeClr val="bg1"/>
                </a:solidFill>
              </a:rPr>
              <a:t>импортозамещения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D4D855E-505E-774B-AE68-2B437378BAF4}"/>
              </a:ext>
            </a:extLst>
          </p:cNvPr>
          <p:cNvSpPr txBox="1"/>
          <p:nvPr/>
        </p:nvSpPr>
        <p:spPr>
          <a:xfrm>
            <a:off x="104972" y="2329494"/>
            <a:ext cx="2310053" cy="1081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Снижение </a:t>
            </a:r>
            <a:r>
              <a:rPr lang="ru-RU" sz="1600" dirty="0" err="1">
                <a:solidFill>
                  <a:schemeClr val="bg1"/>
                </a:solidFill>
              </a:rPr>
              <a:t>дотационности</a:t>
            </a:r>
            <a:r>
              <a:rPr lang="ru-RU" sz="1600" dirty="0">
                <a:solidFill>
                  <a:schemeClr val="bg1"/>
                </a:solidFill>
              </a:rPr>
              <a:t> республики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с 46,2% до 42,0%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A9AFA43-7865-A042-B093-E0CB6BD7F3B6}"/>
              </a:ext>
            </a:extLst>
          </p:cNvPr>
          <p:cNvSpPr txBox="1"/>
          <p:nvPr/>
        </p:nvSpPr>
        <p:spPr>
          <a:xfrm>
            <a:off x="2538072" y="2359112"/>
            <a:ext cx="1807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Снижение уровня безработицы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с 27% до 22%</a:t>
            </a:r>
            <a:endParaRPr lang="ru-RU" sz="1600" dirty="0"/>
          </a:p>
        </p:txBody>
      </p:sp>
      <p:pic>
        <p:nvPicPr>
          <p:cNvPr id="26" name="Рисунок 25" descr="DownwardTrend_LTR">
            <a:extLst>
              <a:ext uri="{FF2B5EF4-FFF2-40B4-BE49-F238E27FC236}">
                <a16:creationId xmlns="" xmlns:a16="http://schemas.microsoft.com/office/drawing/2014/main" id="{07A5E9E0-990D-9342-893A-28106F9B08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79366" y="1225063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4FECA4B-4085-3C49-874E-F12383FFCBF7}"/>
              </a:ext>
            </a:extLst>
          </p:cNvPr>
          <p:cNvSpPr txBox="1"/>
          <p:nvPr/>
        </p:nvSpPr>
        <p:spPr>
          <a:xfrm>
            <a:off x="1467495" y="5055485"/>
            <a:ext cx="195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Кооперация овощеводства и животноводства</a:t>
            </a:r>
            <a:endParaRPr lang="ru-RU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23898CE-84C7-814D-B0CF-B4BCBBA6B06F}"/>
              </a:ext>
            </a:extLst>
          </p:cNvPr>
          <p:cNvSpPr txBox="1"/>
          <p:nvPr/>
        </p:nvSpPr>
        <p:spPr>
          <a:xfrm>
            <a:off x="5793784" y="5056837"/>
            <a:ext cx="1632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Развитие склонового земледелия</a:t>
            </a:r>
          </a:p>
          <a:p>
            <a:pPr algn="ctr"/>
            <a:endParaRPr lang="ru-RU" sz="1600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D42CDB7A-E7C8-0145-A8D3-064A9866D5E7}"/>
              </a:ext>
            </a:extLst>
          </p:cNvPr>
          <p:cNvCxnSpPr>
            <a:cxnSpLocks/>
          </p:cNvCxnSpPr>
          <p:nvPr/>
        </p:nvCxnSpPr>
        <p:spPr>
          <a:xfrm>
            <a:off x="312280" y="4143265"/>
            <a:ext cx="110415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83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9"/>
          <p:cNvSpPr>
            <a:spLocks noChangeArrowheads="1"/>
          </p:cNvSpPr>
          <p:nvPr/>
        </p:nvSpPr>
        <p:spPr bwMode="auto">
          <a:xfrm>
            <a:off x="2238376" y="357188"/>
            <a:ext cx="86337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903AEC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903AEC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 smtClean="0">
                <a:latin typeface="Cambria" panose="02040503050406030204" pitchFamily="18" charset="0"/>
              </a:rPr>
              <a:t>ТУРИСТИЧЕСКИЙ КЛАСТЕР РЕСПУБЛИКИ ИНГУШЕТИЯ</a:t>
            </a:r>
            <a:endParaRPr lang="ru-RU" altLang="ru-RU" sz="2400" b="1" dirty="0">
              <a:latin typeface="Cambria" panose="02040503050406030204" pitchFamily="18" charset="0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1" y="4294564"/>
            <a:ext cx="5360354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Прямоугольник 11"/>
          <p:cNvSpPr>
            <a:spLocks noChangeArrowheads="1"/>
          </p:cNvSpPr>
          <p:nvPr/>
        </p:nvSpPr>
        <p:spPr bwMode="auto">
          <a:xfrm>
            <a:off x="1881188" y="4286251"/>
            <a:ext cx="4286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903AEC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903AEC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err="1">
                <a:solidFill>
                  <a:schemeClr val="bg2"/>
                </a:solidFill>
                <a:latin typeface="Arial" panose="020B0604020202020204" pitchFamily="34" charset="0"/>
              </a:rPr>
              <a:t>Джейрахско-Ассинский</a:t>
            </a:r>
            <a:r>
              <a:rPr lang="ru-RU" altLang="ru-RU" sz="1800" b="1" dirty="0">
                <a:solidFill>
                  <a:schemeClr val="bg2"/>
                </a:solidFill>
                <a:latin typeface="Arial" panose="020B0604020202020204" pitchFamily="34" charset="0"/>
              </a:rPr>
              <a:t> историко-архитектурный природный музей-заповедник</a:t>
            </a:r>
          </a:p>
        </p:txBody>
      </p:sp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4" y="857250"/>
            <a:ext cx="5174500" cy="240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Прямоугольник 13"/>
          <p:cNvSpPr>
            <a:spLocks noChangeArrowheads="1"/>
          </p:cNvSpPr>
          <p:nvPr/>
        </p:nvSpPr>
        <p:spPr bwMode="auto">
          <a:xfrm>
            <a:off x="6381750" y="2500314"/>
            <a:ext cx="3879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903AEC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903AEC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bg2"/>
                </a:solidFill>
                <a:latin typeface="Arial" panose="020B0604020202020204" pitchFamily="34" charset="0"/>
              </a:rPr>
              <a:t>Природный заповедник «Эрзи» </a:t>
            </a:r>
          </a:p>
        </p:txBody>
      </p:sp>
      <p:pic>
        <p:nvPicPr>
          <p:cNvPr id="819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1" y="785813"/>
            <a:ext cx="52730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Прямоугольник 15"/>
          <p:cNvSpPr>
            <a:spLocks noChangeArrowheads="1"/>
          </p:cNvSpPr>
          <p:nvPr/>
        </p:nvSpPr>
        <p:spPr bwMode="auto">
          <a:xfrm>
            <a:off x="2166939" y="3357563"/>
            <a:ext cx="3571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903AEC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903AEC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bg2"/>
                </a:solidFill>
                <a:latin typeface="Arial" panose="020B0604020202020204" pitchFamily="34" charset="0"/>
              </a:rPr>
              <a:t>Туристический комплекс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bg2"/>
                </a:solidFill>
                <a:latin typeface="Arial" panose="020B0604020202020204" pitchFamily="34" charset="0"/>
              </a:rPr>
              <a:t>«Башня Согласия» (г.Магас)</a:t>
            </a:r>
          </a:p>
        </p:txBody>
      </p:sp>
      <p:pic>
        <p:nvPicPr>
          <p:cNvPr id="82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4" y="3357564"/>
            <a:ext cx="5174499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310314" y="3500438"/>
            <a:ext cx="340677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Мемориал Памяти и Славы 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(г.Назрань)</a:t>
            </a:r>
          </a:p>
        </p:txBody>
      </p:sp>
    </p:spTree>
    <p:extLst>
      <p:ext uri="{BB962C8B-B14F-4D97-AF65-F5344CB8AC3E}">
        <p14:creationId xmlns:p14="http://schemas.microsoft.com/office/powerpoint/2010/main" val="53967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0" y="714376"/>
            <a:ext cx="4804755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42" y="714375"/>
            <a:ext cx="4523596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7" y="3643314"/>
            <a:ext cx="5078789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42" y="3643314"/>
            <a:ext cx="4598209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81314" y="285751"/>
            <a:ext cx="65246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latin typeface="Cambria" panose="02040503050406030204" pitchFamily="18" charset="0"/>
              </a:rPr>
              <a:t>Событийные и культурные мероприятия </a:t>
            </a:r>
          </a:p>
        </p:txBody>
      </p:sp>
    </p:spTree>
    <p:extLst>
      <p:ext uri="{BB962C8B-B14F-4D97-AF65-F5344CB8AC3E}">
        <p14:creationId xmlns:p14="http://schemas.microsoft.com/office/powerpoint/2010/main" val="210937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9"/>
          <p:cNvSpPr>
            <a:spLocks noChangeArrowheads="1"/>
          </p:cNvSpPr>
          <p:nvPr/>
        </p:nvSpPr>
        <p:spPr bwMode="auto">
          <a:xfrm>
            <a:off x="3071813" y="395288"/>
            <a:ext cx="6551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903AEC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903AEC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Cambria" panose="02040503050406030204" pitchFamily="18" charset="0"/>
              </a:rPr>
              <a:t>Мероприятия за 1-ое полугодие 2021 года</a:t>
            </a:r>
          </a:p>
        </p:txBody>
      </p:sp>
      <p:pic>
        <p:nvPicPr>
          <p:cNvPr id="11268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06" y="865564"/>
            <a:ext cx="4613563" cy="259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857251"/>
            <a:ext cx="4441622" cy="259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105" y="3603624"/>
            <a:ext cx="4613563" cy="2872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56363" y="3603623"/>
            <a:ext cx="4441622" cy="28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5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6" y="3492126"/>
            <a:ext cx="5277139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6" y="428625"/>
            <a:ext cx="5277139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3492126"/>
            <a:ext cx="4652616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428626"/>
            <a:ext cx="4652616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Прямоугольник 10"/>
          <p:cNvSpPr>
            <a:spLocks noChangeArrowheads="1"/>
          </p:cNvSpPr>
          <p:nvPr/>
        </p:nvSpPr>
        <p:spPr bwMode="auto">
          <a:xfrm>
            <a:off x="7431578" y="3571876"/>
            <a:ext cx="280144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903AEC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903AEC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</a:rPr>
              <a:t>Водно-спортивный комплекс «Чайка» </a:t>
            </a:r>
          </a:p>
        </p:txBody>
      </p:sp>
      <p:sp>
        <p:nvSpPr>
          <p:cNvPr id="12296" name="Прямоугольник 11"/>
          <p:cNvSpPr>
            <a:spLocks noChangeArrowheads="1"/>
          </p:cNvSpPr>
          <p:nvPr/>
        </p:nvSpPr>
        <p:spPr bwMode="auto">
          <a:xfrm>
            <a:off x="6381750" y="428625"/>
            <a:ext cx="4065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903AEC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903AEC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Arial" panose="020B0604020202020204" pitchFamily="34" charset="0"/>
              </a:rPr>
              <a:t>Аппартаменты «Берд» </a:t>
            </a:r>
          </a:p>
        </p:txBody>
      </p:sp>
      <p:sp>
        <p:nvSpPr>
          <p:cNvPr id="12297" name="Прямоугольник 12"/>
          <p:cNvSpPr>
            <a:spLocks noChangeArrowheads="1"/>
          </p:cNvSpPr>
          <p:nvPr/>
        </p:nvSpPr>
        <p:spPr bwMode="auto">
          <a:xfrm>
            <a:off x="1952625" y="571500"/>
            <a:ext cx="4065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903AEC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903AEC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Arial" panose="020B0604020202020204" pitchFamily="34" charset="0"/>
              </a:rPr>
              <a:t>Гостевой дом  </a:t>
            </a:r>
          </a:p>
        </p:txBody>
      </p:sp>
      <p:sp>
        <p:nvSpPr>
          <p:cNvPr id="12298" name="Прямоугольник 13"/>
          <p:cNvSpPr>
            <a:spLocks noChangeArrowheads="1"/>
          </p:cNvSpPr>
          <p:nvPr/>
        </p:nvSpPr>
        <p:spPr bwMode="auto">
          <a:xfrm>
            <a:off x="1321724" y="5572126"/>
            <a:ext cx="452662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903AEC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903AEC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31F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</a:rPr>
              <a:t>Санаторно-курортное лечение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</a:rPr>
              <a:t>в </a:t>
            </a:r>
            <a:r>
              <a:rPr lang="ru-RU" altLang="ru-RU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Армхи</a:t>
            </a:r>
            <a:endParaRPr lang="ru-RU" altLang="ru-RU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93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087" y="207818"/>
            <a:ext cx="10515600" cy="137991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Креативный </a:t>
            </a: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кластер</a:t>
            </a: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Республики Ингушетия</a:t>
            </a: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Создание условий для профессионального </a:t>
            </a: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творческих работников на основе межотраслевого сотрудничества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87" y="2069869"/>
            <a:ext cx="5279197" cy="409878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22" y="2086495"/>
            <a:ext cx="5394959" cy="409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0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10629"/>
          <p:cNvGrpSpPr/>
          <p:nvPr/>
        </p:nvGrpSpPr>
        <p:grpSpPr>
          <a:xfrm>
            <a:off x="8639176" y="110681"/>
            <a:ext cx="2028825" cy="274321"/>
            <a:chOff x="0" y="0"/>
            <a:chExt cx="2017776" cy="311473"/>
          </a:xfrm>
        </p:grpSpPr>
        <p:sp>
          <p:nvSpPr>
            <p:cNvPr id="33" name="Shape 13756"/>
            <p:cNvSpPr/>
            <p:nvPr/>
          </p:nvSpPr>
          <p:spPr>
            <a:xfrm>
              <a:off x="843153" y="0"/>
              <a:ext cx="1174623" cy="155736"/>
            </a:xfrm>
            <a:custGeom>
              <a:avLst/>
              <a:gdLst/>
              <a:ahLst/>
              <a:cxnLst/>
              <a:rect l="0" t="0" r="0" b="0"/>
              <a:pathLst>
                <a:path w="1174623" h="155736">
                  <a:moveTo>
                    <a:pt x="0" y="0"/>
                  </a:moveTo>
                  <a:lnTo>
                    <a:pt x="1174623" y="0"/>
                  </a:lnTo>
                  <a:lnTo>
                    <a:pt x="1174623" y="155736"/>
                  </a:lnTo>
                  <a:lnTo>
                    <a:pt x="0" y="15573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C9F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4" name="Shape 13757"/>
            <p:cNvSpPr/>
            <p:nvPr/>
          </p:nvSpPr>
          <p:spPr>
            <a:xfrm>
              <a:off x="0" y="155736"/>
              <a:ext cx="1128014" cy="155737"/>
            </a:xfrm>
            <a:custGeom>
              <a:avLst/>
              <a:gdLst/>
              <a:ahLst/>
              <a:cxnLst/>
              <a:rect l="0" t="0" r="0" b="0"/>
              <a:pathLst>
                <a:path w="1128014" h="155737">
                  <a:moveTo>
                    <a:pt x="0" y="0"/>
                  </a:moveTo>
                  <a:lnTo>
                    <a:pt x="1128014" y="0"/>
                  </a:lnTo>
                  <a:lnTo>
                    <a:pt x="1128014" y="155737"/>
                  </a:lnTo>
                  <a:lnTo>
                    <a:pt x="0" y="15573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ED13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5" name="Shape 82"/>
            <p:cNvSpPr/>
            <p:nvPr/>
          </p:nvSpPr>
          <p:spPr>
            <a:xfrm>
              <a:off x="844042" y="155736"/>
              <a:ext cx="283972" cy="155737"/>
            </a:xfrm>
            <a:custGeom>
              <a:avLst/>
              <a:gdLst/>
              <a:ahLst/>
              <a:cxnLst/>
              <a:rect l="0" t="0" r="0" b="0"/>
              <a:pathLst>
                <a:path w="283972" h="155737">
                  <a:moveTo>
                    <a:pt x="0" y="0"/>
                  </a:moveTo>
                  <a:lnTo>
                    <a:pt x="283972" y="0"/>
                  </a:lnTo>
                  <a:lnTo>
                    <a:pt x="283972" y="15573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76336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pic>
        <p:nvPicPr>
          <p:cNvPr id="70" name="Picture 2" descr="http://russia.auto-maps.com/maps/detailed_administrative_map_of_the_Republic_of_Ingushe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512" y="1263893"/>
            <a:ext cx="652124" cy="8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87" y="2238729"/>
            <a:ext cx="476895" cy="476895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1868996" y="1514340"/>
            <a:ext cx="9625" cy="459125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16642" y="97692"/>
            <a:ext cx="74128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rgbClr val="C00000"/>
                </a:solidFill>
                <a:latin typeface="Azov"/>
              </a:rPr>
              <a:t>СОЦИАЛЬНО-ЭКОНОМИЧЕСКИЙ ПАСПОРТ РЕСПУБЛИКИ ИНГУШЕТИЯ</a:t>
            </a:r>
            <a:endParaRPr lang="ru-RU" sz="1700" b="1" dirty="0">
              <a:solidFill>
                <a:srgbClr val="C00000"/>
              </a:solidFill>
              <a:latin typeface="Azov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623497" y="1263892"/>
            <a:ext cx="6447090" cy="6917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Республика Ингушетия образована 4 июня 1992 года.</a:t>
            </a: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Столица – город Магас.</a:t>
            </a:r>
          </a:p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Территория </a:t>
            </a:r>
            <a:r>
              <a:rPr lang="ru-RU" sz="1400" b="1" dirty="0">
                <a:solidFill>
                  <a:srgbClr val="FF0000"/>
                </a:solidFill>
              </a:rPr>
              <a:t>- </a:t>
            </a:r>
            <a:r>
              <a:rPr lang="ru-RU" b="1" dirty="0">
                <a:solidFill>
                  <a:srgbClr val="FF0000"/>
                </a:solidFill>
              </a:rPr>
              <a:t>3,6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тыс. кв. м. </a:t>
            </a:r>
          </a:p>
          <a:p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Плотность населения - </a:t>
            </a:r>
            <a:r>
              <a:rPr lang="ru-RU" b="1" dirty="0">
                <a:solidFill>
                  <a:srgbClr val="FF0000"/>
                </a:solidFill>
              </a:rPr>
              <a:t>162,36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чел./км2.</a:t>
            </a:r>
          </a:p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Население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-  </a:t>
            </a:r>
            <a:r>
              <a:rPr lang="ru-RU" b="1" dirty="0">
                <a:solidFill>
                  <a:srgbClr val="FF0000"/>
                </a:solidFill>
              </a:rPr>
              <a:t>507,1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 тысяч чел. (сель. – 44,4% город.– 55,6%).</a:t>
            </a:r>
          </a:p>
          <a:p>
            <a:pPr>
              <a:spcBef>
                <a:spcPts val="600"/>
              </a:spcBef>
            </a:pP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Административно-территориальное устройство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b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5 городских округов и 4 муниципальных района (в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</a:rPr>
              <a:t>т.ч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. 36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</a:rPr>
              <a:t>с.п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.)</a:t>
            </a:r>
          </a:p>
          <a:p>
            <a:endParaRPr lang="ru-RU" sz="11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Система высшего и среднего профессионального образования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представлена Ингушским государственным университетом и 20 колледжами.</a:t>
            </a: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Регистрируемый уровень  безработицы –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18,7 %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(47,7 тыс. чел.). </a:t>
            </a:r>
          </a:p>
          <a:p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Средняя заработная плата – </a:t>
            </a:r>
            <a:r>
              <a:rPr lang="ru-RU" b="1" dirty="0">
                <a:solidFill>
                  <a:srgbClr val="FF0000"/>
                </a:solidFill>
              </a:rPr>
              <a:t>29,7 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тыс.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руб.</a:t>
            </a:r>
          </a:p>
          <a:p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Общий ВРП Ингушетии (прогноз на 2019г.) – </a:t>
            </a:r>
            <a:r>
              <a:rPr lang="ru-RU" b="1" dirty="0">
                <a:solidFill>
                  <a:srgbClr val="FF0000"/>
                </a:solidFill>
              </a:rPr>
              <a:t>57,7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млрд. руб.</a:t>
            </a:r>
          </a:p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ВРП на душу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населения (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прогноз на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2019г.)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ru-RU" sz="2000" b="1" dirty="0">
                <a:solidFill>
                  <a:srgbClr val="FF0000"/>
                </a:solidFill>
              </a:rPr>
              <a:t>114,9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тыс. руб.</a:t>
            </a:r>
          </a:p>
          <a:p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Аэропорт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«Магас им. С.С.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</a:rPr>
              <a:t>Осканова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».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ФАД М29 «КАВКАЗ» - «Ростов-Баку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Ж/Д вокзал «Назрань».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05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1200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endParaRPr lang="ru-RU" sz="1200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79643" y="465348"/>
            <a:ext cx="3899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zov"/>
              </a:rPr>
              <a:t>Федеральный округ: Северо-кавказский.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zov"/>
              </a:rPr>
              <a:t>Субъект РФ: Республика Ингушетия.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Azov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308" y="2912870"/>
            <a:ext cx="771329" cy="77132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144" y="3605254"/>
            <a:ext cx="613985" cy="613985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343" y="4319760"/>
            <a:ext cx="469154" cy="4691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49" y="4755548"/>
            <a:ext cx="568406" cy="5684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68" y="5943519"/>
            <a:ext cx="624778" cy="624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624" y="5323954"/>
            <a:ext cx="512504" cy="51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4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Креативный кластер </a:t>
            </a: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Республики Ингушети</a:t>
            </a:r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я</a:t>
            </a: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это пространство в сфере </a:t>
            </a: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креативных индустрий</a:t>
            </a:r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конвертирующий творческую энергию в работающие бизнесы</a:t>
            </a:r>
            <a:r>
              <a:rPr lang="ru-RU" sz="2400" dirty="0">
                <a:latin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mbria" panose="020405030504060302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8429"/>
            <a:ext cx="5188527" cy="395685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57" y="1978429"/>
            <a:ext cx="5561215" cy="395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6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4815"/>
            <a:ext cx="12078393" cy="1862049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Популяризация, коммерциализация и</a:t>
            </a:r>
            <a:b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продвижение результатов деятельности</a:t>
            </a:r>
            <a:b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творческих союзов, общественных организаций,</a:t>
            </a:r>
            <a:b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коллективов, талантливой молодежи и одаренных детей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00" y="1687484"/>
            <a:ext cx="5181255" cy="462203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4" y="1687485"/>
            <a:ext cx="5569528" cy="462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5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16" y="0"/>
            <a:ext cx="11122429" cy="2419004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latin typeface="Cambria" panose="02040503050406030204" pitchFamily="18" charset="0"/>
              </a:rPr>
              <a:t/>
            </a:r>
            <a:br>
              <a:rPr lang="ru-RU" sz="1800" dirty="0">
                <a:latin typeface="Cambria" panose="020405030504060302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1.Поддержка и создание благоприятных условий для функционирования субъектов МСП;</a:t>
            </a:r>
            <a:b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2.Развитие системы </a:t>
            </a:r>
            <a:r>
              <a:rPr lang="ru-RU" sz="1800" dirty="0" err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микрофинансовой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деятельности и среднего предпринимательства,</a:t>
            </a:r>
            <a:b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поручительств по обязательным субъектов малого и среднего предпринимательства;</a:t>
            </a:r>
            <a:b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3.Организация инфраструктуры поддержки субъектов малого и среднего</a:t>
            </a:r>
            <a:b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предпринимательства, основанных на договорах займа, лизинга, договорах о</a:t>
            </a:r>
            <a:b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предоставлении банковский гарантий и иных договорах, предусмотренных действующим</a:t>
            </a:r>
            <a:b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законодательством Российский Федераций.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8756"/>
            <a:ext cx="5205154" cy="350797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921-5F61-47E1-93F5-00A61383F583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2502130"/>
            <a:ext cx="5627717" cy="35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4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https://cdn141.picsart.com/295104613246211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319" y="-349124"/>
            <a:ext cx="7580550" cy="729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ww.uni-los.ru/assets/manager/images/raioni/ingushetiya/karta_ingusheti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606" y="507404"/>
            <a:ext cx="4004115" cy="54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0629"/>
          <p:cNvGrpSpPr/>
          <p:nvPr/>
        </p:nvGrpSpPr>
        <p:grpSpPr>
          <a:xfrm>
            <a:off x="8639176" y="110681"/>
            <a:ext cx="2028825" cy="274321"/>
            <a:chOff x="0" y="0"/>
            <a:chExt cx="2017776" cy="311473"/>
          </a:xfrm>
        </p:grpSpPr>
        <p:sp>
          <p:nvSpPr>
            <p:cNvPr id="6" name="Shape 13756"/>
            <p:cNvSpPr/>
            <p:nvPr/>
          </p:nvSpPr>
          <p:spPr>
            <a:xfrm>
              <a:off x="843153" y="0"/>
              <a:ext cx="1174623" cy="155736"/>
            </a:xfrm>
            <a:custGeom>
              <a:avLst/>
              <a:gdLst/>
              <a:ahLst/>
              <a:cxnLst/>
              <a:rect l="0" t="0" r="0" b="0"/>
              <a:pathLst>
                <a:path w="1174623" h="155736">
                  <a:moveTo>
                    <a:pt x="0" y="0"/>
                  </a:moveTo>
                  <a:lnTo>
                    <a:pt x="1174623" y="0"/>
                  </a:lnTo>
                  <a:lnTo>
                    <a:pt x="1174623" y="155736"/>
                  </a:lnTo>
                  <a:lnTo>
                    <a:pt x="0" y="15573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C9F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Shape 13757"/>
            <p:cNvSpPr/>
            <p:nvPr/>
          </p:nvSpPr>
          <p:spPr>
            <a:xfrm>
              <a:off x="0" y="155736"/>
              <a:ext cx="1128014" cy="155737"/>
            </a:xfrm>
            <a:custGeom>
              <a:avLst/>
              <a:gdLst/>
              <a:ahLst/>
              <a:cxnLst/>
              <a:rect l="0" t="0" r="0" b="0"/>
              <a:pathLst>
                <a:path w="1128014" h="155737">
                  <a:moveTo>
                    <a:pt x="0" y="0"/>
                  </a:moveTo>
                  <a:lnTo>
                    <a:pt x="1128014" y="0"/>
                  </a:lnTo>
                  <a:lnTo>
                    <a:pt x="1128014" y="155737"/>
                  </a:lnTo>
                  <a:lnTo>
                    <a:pt x="0" y="15573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ED13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Shape 82"/>
            <p:cNvSpPr/>
            <p:nvPr/>
          </p:nvSpPr>
          <p:spPr>
            <a:xfrm>
              <a:off x="844042" y="155736"/>
              <a:ext cx="283972" cy="155737"/>
            </a:xfrm>
            <a:custGeom>
              <a:avLst/>
              <a:gdLst/>
              <a:ahLst/>
              <a:cxnLst/>
              <a:rect l="0" t="0" r="0" b="0"/>
              <a:pathLst>
                <a:path w="283972" h="155737">
                  <a:moveTo>
                    <a:pt x="0" y="0"/>
                  </a:moveTo>
                  <a:lnTo>
                    <a:pt x="283972" y="0"/>
                  </a:lnTo>
                  <a:lnTo>
                    <a:pt x="283972" y="15573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76336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pic>
        <p:nvPicPr>
          <p:cNvPr id="11" name="Picture 2" descr="https://cdn141.picsart.com/2951046132462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96" y="644565"/>
            <a:ext cx="5358550" cy="55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699" y="968724"/>
            <a:ext cx="282429" cy="2824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33705" y="1831286"/>
            <a:ext cx="10214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В пределах 250 км.</a:t>
            </a:r>
            <a:endParaRPr lang="ru-RU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9308694" y="1227416"/>
            <a:ext cx="87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В пределах 500 км.</a:t>
            </a:r>
            <a:endParaRPr lang="ru-RU" sz="9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592" y="3851713"/>
            <a:ext cx="248060" cy="24806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5575793" y="3986167"/>
            <a:ext cx="1713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г. Владикавказ – 25 км</a:t>
            </a: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800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872" y="1609028"/>
            <a:ext cx="260369" cy="260369"/>
          </a:xfrm>
          <a:prstGeom prst="rect">
            <a:avLst/>
          </a:prstGeom>
        </p:spPr>
      </p:pic>
      <p:cxnSp>
        <p:nvCxnSpPr>
          <p:cNvPr id="64" name="Прямая со стрелкой 63"/>
          <p:cNvCxnSpPr/>
          <p:nvPr/>
        </p:nvCxnSpPr>
        <p:spPr>
          <a:xfrm flipV="1">
            <a:off x="5791378" y="2309668"/>
            <a:ext cx="3577340" cy="2520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V="1">
            <a:off x="4738148" y="3445502"/>
            <a:ext cx="5683800" cy="7297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6565982" y="3017469"/>
            <a:ext cx="1443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Аэропорт «Магас </a:t>
            </a:r>
            <a:r>
              <a:rPr lang="ru-RU" sz="1000" dirty="0" err="1">
                <a:solidFill>
                  <a:schemeClr val="accent5">
                    <a:lumMod val="50000"/>
                  </a:schemeClr>
                </a:solidFill>
              </a:rPr>
              <a:t>им.С.С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000" dirty="0" err="1">
                <a:solidFill>
                  <a:schemeClr val="accent5">
                    <a:lumMod val="50000"/>
                  </a:schemeClr>
                </a:solidFill>
              </a:rPr>
              <a:t>Осканова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»</a:t>
            </a:r>
            <a:endParaRPr lang="ru-RU" sz="8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6842988" y="3674570"/>
            <a:ext cx="1287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Железнодорожный вокзал «Назрань»</a:t>
            </a:r>
            <a:endParaRPr lang="ru-RU" sz="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104" y="3626388"/>
            <a:ext cx="230796" cy="230796"/>
          </a:xfrm>
          <a:prstGeom prst="rect">
            <a:avLst/>
          </a:prstGeom>
        </p:spPr>
      </p:pic>
      <p:sp>
        <p:nvSpPr>
          <p:cNvPr id="25" name="椭圆 41"/>
          <p:cNvSpPr/>
          <p:nvPr/>
        </p:nvSpPr>
        <p:spPr>
          <a:xfrm>
            <a:off x="8112240" y="3296967"/>
            <a:ext cx="318136" cy="318094"/>
          </a:xfrm>
          <a:prstGeom prst="ellipse">
            <a:avLst/>
          </a:prstGeom>
          <a:solidFill>
            <a:srgbClr val="FC3774"/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48986" tIns="24493" rIns="48986" bIns="24493" rtlCol="0" anchor="ctr"/>
          <a:lstStyle/>
          <a:p>
            <a:pPr algn="ctr" defTabSz="326124"/>
            <a:endParaRPr lang="zh-CN" altLang="en-US" sz="1714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28" name="椭圆 41"/>
          <p:cNvSpPr/>
          <p:nvPr/>
        </p:nvSpPr>
        <p:spPr>
          <a:xfrm>
            <a:off x="7514886" y="2150620"/>
            <a:ext cx="318136" cy="318094"/>
          </a:xfrm>
          <a:prstGeom prst="ellipse">
            <a:avLst/>
          </a:prstGeom>
          <a:solidFill>
            <a:srgbClr val="FC3774"/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48986" tIns="24493" rIns="48986" bIns="24493" rtlCol="0" anchor="ctr"/>
          <a:lstStyle/>
          <a:p>
            <a:pPr algn="ctr" defTabSz="326124"/>
            <a:endParaRPr lang="zh-CN" altLang="en-US" sz="1714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45" y="2795210"/>
            <a:ext cx="347007" cy="347007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1769798" y="224769"/>
            <a:ext cx="2397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Логистика в пределах 250 км.:</a:t>
            </a:r>
            <a:endParaRPr lang="ru-RU" sz="12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1795111" y="477517"/>
            <a:ext cx="46682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Международный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аэропорт «Нальчик» -125 км.</a:t>
            </a:r>
            <a:endParaRPr lang="ru-RU" sz="1000" dirty="0"/>
          </a:p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Международный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аэропорт «Владикавказ» (Беслан) -42 км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Международный аэропорт «Грозный» -  87 км.</a:t>
            </a:r>
            <a:endParaRPr lang="ru-RU" sz="1000" dirty="0"/>
          </a:p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Международный аэропорт «Минеральные воды им. М.Ю. Лермонтова» -223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км.</a:t>
            </a:r>
          </a:p>
          <a:p>
            <a:endParaRPr lang="ru-RU" sz="1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Ж/д вокзал «Владикавказ» – 23 км.</a:t>
            </a:r>
          </a:p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Ж/д вокзал «НАЛЬЧИК» – 98 км.</a:t>
            </a:r>
          </a:p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Ж/д станция «ГРОЗНЫЙ» - 92 км.</a:t>
            </a:r>
          </a:p>
          <a:p>
            <a:endParaRPr lang="ru-RU" sz="1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Население – 2,9 млн. чел.</a:t>
            </a:r>
          </a:p>
          <a:p>
            <a:endParaRPr lang="ru-RU" sz="1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Расположены столицы трех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республик:</a:t>
            </a:r>
            <a:endParaRPr lang="ru-RU" sz="1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 - РСО-Алания (Владикавказ).</a:t>
            </a:r>
          </a:p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 - Чеченской республики (Грозный)</a:t>
            </a:r>
          </a:p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 - КБР (Нальчик).</a:t>
            </a:r>
          </a:p>
          <a:p>
            <a:endParaRPr lang="ru-RU" sz="1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Рынки сбыта:</a:t>
            </a:r>
          </a:p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г. Нальчик.</a:t>
            </a:r>
          </a:p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г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. Грозный.</a:t>
            </a:r>
          </a:p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г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. Владикавказ.</a:t>
            </a:r>
          </a:p>
          <a:p>
            <a:r>
              <a:rPr lang="ru-RU" sz="1000" dirty="0" err="1">
                <a:solidFill>
                  <a:schemeClr val="accent5">
                    <a:lumMod val="50000"/>
                  </a:schemeClr>
                </a:solidFill>
              </a:rPr>
              <a:t>г</a:t>
            </a:r>
            <a:r>
              <a:rPr lang="ru-RU" sz="1000" dirty="0" err="1">
                <a:solidFill>
                  <a:schemeClr val="accent5">
                    <a:lumMod val="50000"/>
                  </a:schemeClr>
                </a:solidFill>
              </a:rPr>
              <a:t>.Магас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1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Граница с зарубежными странами: проходит участок государственной</a:t>
            </a:r>
          </a:p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границы России с Республикой Грузия с общей протяженностью – 72 км. </a:t>
            </a:r>
            <a:endParaRPr lang="ru-RU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4334" y="4238262"/>
            <a:ext cx="4997148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Международный аэропорт «Ставрополь 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им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. А.В. Суворова» -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382км.</a:t>
            </a:r>
          </a:p>
          <a:p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Международный аэропорт «Махачкала» – 256 км.</a:t>
            </a:r>
          </a:p>
          <a:p>
            <a:endParaRPr lang="ru-RU" sz="105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Ж/д вокзал «СТАВРОПОЛЬ» – 387 КМ.</a:t>
            </a:r>
          </a:p>
          <a:p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Ж/д станция «Махачкала» - 363 км.</a:t>
            </a:r>
          </a:p>
          <a:p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Ж/д 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станция «Дербент» - 371 км.</a:t>
            </a:r>
          </a:p>
          <a:p>
            <a:endParaRPr lang="ru-RU" sz="105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Население 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6,3 млн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. чел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endParaRPr lang="ru-RU" sz="105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Расположены 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столицы трех 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субъектов:</a:t>
            </a:r>
            <a:endParaRPr lang="ru-RU" sz="105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 - 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Ставропольского края (Ставрополь).</a:t>
            </a:r>
            <a:endParaRPr lang="ru-RU" sz="105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 - 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Республики Дагестан (Махачкала)</a:t>
            </a:r>
            <a:endParaRPr lang="ru-RU" sz="105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 - 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КЧР (Черкесск).</a:t>
            </a:r>
          </a:p>
          <a:p>
            <a:endParaRPr lang="ru-RU" sz="105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Рынки сбыта:</a:t>
            </a:r>
          </a:p>
          <a:p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г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</a:rPr>
              <a:t>Хасав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-юрт (РД).</a:t>
            </a:r>
          </a:p>
          <a:p>
            <a:endParaRPr lang="ru-RU" sz="105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05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05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05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05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05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367 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78" y="519900"/>
            <a:ext cx="303859" cy="303859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1885355" y="4040426"/>
            <a:ext cx="2397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Логистика в пределах 500 км.:</a:t>
            </a:r>
            <a:endParaRPr lang="ru-RU" sz="1200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745242" y="5524182"/>
            <a:ext cx="14435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Грузия</a:t>
            </a:r>
            <a:endParaRPr lang="ru-RU" sz="800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11" y="5458114"/>
            <a:ext cx="223775" cy="22377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14" y="4433048"/>
            <a:ext cx="303859" cy="303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04" y="1164807"/>
            <a:ext cx="490045" cy="49004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206" y="4715575"/>
            <a:ext cx="473252" cy="5500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44" y="1731596"/>
            <a:ext cx="430815" cy="43081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93" y="5256401"/>
            <a:ext cx="411878" cy="4118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11" y="2237159"/>
            <a:ext cx="529223" cy="55833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10" y="5761933"/>
            <a:ext cx="529223" cy="5583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74" y="3008955"/>
            <a:ext cx="397844" cy="39784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11" y="6460156"/>
            <a:ext cx="397844" cy="3978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40" y="4055898"/>
            <a:ext cx="356148" cy="35614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08" y="162159"/>
            <a:ext cx="356148" cy="35614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15" y="3707476"/>
            <a:ext cx="349560" cy="349560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4767144" y="1518521"/>
            <a:ext cx="2073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г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. Минеральные воды – 223 км</a:t>
            </a: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800" dirty="0"/>
              <a:t>Северо-Кавказское таможне управление</a:t>
            </a:r>
            <a:endParaRPr lang="ru-RU" sz="8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5517167" y="505576"/>
            <a:ext cx="18923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г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. Ставрополь – 387 км.</a:t>
            </a:r>
            <a:endParaRPr lang="ru-RU" sz="8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9238124" y="2139660"/>
            <a:ext cx="18923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г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. Махачкала – 363 км.</a:t>
            </a:r>
            <a:endParaRPr lang="ru-RU" sz="8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3420" y="2584913"/>
            <a:ext cx="18923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г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. Нальчик – 125 км.</a:t>
            </a:r>
            <a:endParaRPr lang="ru-RU" sz="800" dirty="0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648" y="1329999"/>
            <a:ext cx="248060" cy="24806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48" y="2422795"/>
            <a:ext cx="248060" cy="24806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08" y="346150"/>
            <a:ext cx="248060" cy="24806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80" y="1963056"/>
            <a:ext cx="248060" cy="24806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462199" y="2505"/>
            <a:ext cx="741281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rgbClr val="C00000"/>
                </a:solidFill>
                <a:latin typeface="Azov"/>
              </a:rPr>
              <a:t>РЫНОК СБЫТА</a:t>
            </a:r>
            <a:endParaRPr lang="ru-RU" sz="1700" b="1" dirty="0">
              <a:solidFill>
                <a:srgbClr val="C00000"/>
              </a:solidFill>
              <a:latin typeface="Azov"/>
            </a:endParaRPr>
          </a:p>
        </p:txBody>
      </p:sp>
    </p:spTree>
    <p:extLst>
      <p:ext uri="{BB962C8B-B14F-4D97-AF65-F5344CB8AC3E}">
        <p14:creationId xmlns:p14="http://schemas.microsoft.com/office/powerpoint/2010/main" val="278817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pravitelstvori.ru/upload/medialibrary/d88/dpjpsao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9" r="565"/>
          <a:stretch/>
        </p:blipFill>
        <p:spPr bwMode="auto">
          <a:xfrm>
            <a:off x="1856750" y="1462449"/>
            <a:ext cx="8834659" cy="521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Минус 28"/>
          <p:cNvSpPr/>
          <p:nvPr/>
        </p:nvSpPr>
        <p:spPr>
          <a:xfrm>
            <a:off x="3832854" y="3166158"/>
            <a:ext cx="4617827" cy="565253"/>
          </a:xfrm>
          <a:prstGeom prst="mathMinu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Group 10629"/>
          <p:cNvGrpSpPr/>
          <p:nvPr/>
        </p:nvGrpSpPr>
        <p:grpSpPr>
          <a:xfrm>
            <a:off x="8639176" y="79340"/>
            <a:ext cx="2028825" cy="274321"/>
            <a:chOff x="0" y="0"/>
            <a:chExt cx="2017776" cy="311473"/>
          </a:xfrm>
        </p:grpSpPr>
        <p:sp>
          <p:nvSpPr>
            <p:cNvPr id="5" name="Shape 13756"/>
            <p:cNvSpPr/>
            <p:nvPr/>
          </p:nvSpPr>
          <p:spPr>
            <a:xfrm>
              <a:off x="843153" y="0"/>
              <a:ext cx="1174623" cy="155736"/>
            </a:xfrm>
            <a:custGeom>
              <a:avLst/>
              <a:gdLst/>
              <a:ahLst/>
              <a:cxnLst/>
              <a:rect l="0" t="0" r="0" b="0"/>
              <a:pathLst>
                <a:path w="1174623" h="155736">
                  <a:moveTo>
                    <a:pt x="0" y="0"/>
                  </a:moveTo>
                  <a:lnTo>
                    <a:pt x="1174623" y="0"/>
                  </a:lnTo>
                  <a:lnTo>
                    <a:pt x="1174623" y="155736"/>
                  </a:lnTo>
                  <a:lnTo>
                    <a:pt x="0" y="15573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C9F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" name="Shape 13757"/>
            <p:cNvSpPr/>
            <p:nvPr/>
          </p:nvSpPr>
          <p:spPr>
            <a:xfrm>
              <a:off x="0" y="155736"/>
              <a:ext cx="1128014" cy="155737"/>
            </a:xfrm>
            <a:custGeom>
              <a:avLst/>
              <a:gdLst/>
              <a:ahLst/>
              <a:cxnLst/>
              <a:rect l="0" t="0" r="0" b="0"/>
              <a:pathLst>
                <a:path w="1128014" h="155737">
                  <a:moveTo>
                    <a:pt x="0" y="0"/>
                  </a:moveTo>
                  <a:lnTo>
                    <a:pt x="1128014" y="0"/>
                  </a:lnTo>
                  <a:lnTo>
                    <a:pt x="1128014" y="155737"/>
                  </a:lnTo>
                  <a:lnTo>
                    <a:pt x="0" y="15573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ED13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Shape 82"/>
            <p:cNvSpPr/>
            <p:nvPr/>
          </p:nvSpPr>
          <p:spPr>
            <a:xfrm>
              <a:off x="844042" y="155736"/>
              <a:ext cx="283972" cy="155737"/>
            </a:xfrm>
            <a:custGeom>
              <a:avLst/>
              <a:gdLst/>
              <a:ahLst/>
              <a:cxnLst/>
              <a:rect l="0" t="0" r="0" b="0"/>
              <a:pathLst>
                <a:path w="283972" h="155737">
                  <a:moveTo>
                    <a:pt x="0" y="0"/>
                  </a:moveTo>
                  <a:lnTo>
                    <a:pt x="283972" y="0"/>
                  </a:lnTo>
                  <a:lnTo>
                    <a:pt x="283972" y="15573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76336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572631" y="82828"/>
            <a:ext cx="601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zov"/>
              </a:rPr>
              <a:t>СХЕМА РАСПОЛОЖЕНИЯ ПРОМЫШЛЕННО-ИНВЕСТИЦИОННЫХ ПЛОЩАДОК ИНГУШЕТИИ</a:t>
            </a:r>
            <a:endParaRPr lang="ru-RU" b="1" dirty="0">
              <a:solidFill>
                <a:srgbClr val="C00000"/>
              </a:solidFill>
              <a:latin typeface="Azov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750109" y="2061072"/>
            <a:ext cx="482321" cy="43208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987615" y="2875172"/>
            <a:ext cx="482321" cy="43208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5336339" y="3404142"/>
            <a:ext cx="424184" cy="343196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114">
            <a:off x="1615636" y="848980"/>
            <a:ext cx="482229" cy="482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1191" y="871429"/>
            <a:ext cx="1649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chemeClr val="accent1">
                    <a:lumMod val="50000"/>
                  </a:schemeClr>
                </a:solidFill>
              </a:rPr>
              <a:t>Проходит 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ФАД М29 «Кавказ» 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(Ростов–Баку)</a:t>
            </a:r>
            <a:endParaRPr lang="ru-RU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05" y="4441811"/>
            <a:ext cx="522973" cy="5229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50703" y="4799813"/>
            <a:ext cx="291645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Водоснабжение на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г.Карабулак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осуществляется с водовода «Сунжа-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Малгобек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» насосами </a:t>
            </a:r>
            <a:r>
              <a:rPr lang="en-US" sz="900" dirty="0">
                <a:solidFill>
                  <a:schemeClr val="accent1">
                    <a:lumMod val="50000"/>
                  </a:schemeClr>
                </a:solidFill>
              </a:rPr>
              <a:t>I 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en-US" sz="900" dirty="0">
                <a:solidFill>
                  <a:schemeClr val="accent1">
                    <a:lumMod val="50000"/>
                  </a:schemeClr>
                </a:solidFill>
              </a:rPr>
              <a:t>II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водоподъема вода транспортируется в </a:t>
            </a:r>
            <a:br>
              <a:rPr lang="ru-RU" sz="9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г. Карабулак.</a:t>
            </a:r>
          </a:p>
          <a:p>
            <a:pPr algn="ctr"/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Водоснабжение подается с резервуарной площадки с двух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резервуарвов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2</a:t>
            </a:r>
            <a:r>
              <a:rPr lang="en-US" sz="900" dirty="0">
                <a:solidFill>
                  <a:schemeClr val="accent1">
                    <a:lumMod val="50000"/>
                  </a:schemeClr>
                </a:solidFill>
              </a:rPr>
              <a:t>V-3000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м2 и два 2</a:t>
            </a:r>
            <a:r>
              <a:rPr lang="en-US" sz="900" dirty="0">
                <a:solidFill>
                  <a:schemeClr val="accent1">
                    <a:lumMod val="50000"/>
                  </a:schemeClr>
                </a:solidFill>
              </a:rPr>
              <a:t>V=200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м3.</a:t>
            </a:r>
          </a:p>
          <a:p>
            <a:pPr algn="ctr"/>
            <a:endParaRPr lang="ru-RU" sz="9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Водоснабжение на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с.п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. Али-Юрт 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осуществляется 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из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Алиюртовской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скважины. </a:t>
            </a:r>
            <a:br>
              <a:rPr lang="ru-RU" sz="9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9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Водоснабжение на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Вознесеновское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подается из водопровода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с.п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. Южное Малгобекского района.</a:t>
            </a:r>
          </a:p>
          <a:p>
            <a:pPr algn="ctr"/>
            <a:endParaRPr lang="ru-RU" sz="9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37373" y="4938312"/>
            <a:ext cx="29936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Электроснабжение 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г.Карабулак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осуществляется из подстанции «Карабулак-2» с мощностью 110/10 32 МВА.</a:t>
            </a:r>
          </a:p>
          <a:p>
            <a:pPr algn="ctr"/>
            <a:endParaRPr lang="ru-RU" sz="9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Электроснабжение 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с.п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. Али-Юрт 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осуществляется 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из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Алиюртовской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подстанции ПС 35кВ. Троицкая-1 Фидер 7 с мощностью 0,635 МВА.</a:t>
            </a:r>
            <a:br>
              <a:rPr lang="ru-RU" sz="9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9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Электроснабжение на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9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с.п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Вознесеновское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осуществляется из ПС 110кВ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Вознесеновская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– 2, резервная ячейка. Максимальная мощность 16 Кв.</a:t>
            </a:r>
            <a:endParaRPr lang="ru-RU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38291" y="949789"/>
            <a:ext cx="32735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Газоснабжение на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г.Карабулак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осуществляется от подстанции Назрань-2  ГРС (Выход №1 З/У Магас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). Мощность 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– 412,212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куб.м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/>
            <a:endParaRPr lang="ru-RU" sz="9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Газоснабжение 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с.п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. Али-Юрт 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осуществляется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осуществляется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от ГРС 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Назрань-2 (Выход Магас). Мощность – 981,044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куб.м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pPr algn="ctr"/>
            <a:endParaRPr lang="ru-RU" sz="9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Газооснабжение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с.п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Вознесеновское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  осуществляется от АГРС (выход 1). Мощность – 0,885 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</a:rPr>
              <a:t>куб.м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/>
            <a:endParaRPr lang="ru-RU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340" y="451043"/>
            <a:ext cx="452387" cy="5847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616" y="1483675"/>
            <a:ext cx="440816" cy="44081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41433" y="1451032"/>
            <a:ext cx="188158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accent1">
                    <a:lumMod val="50000"/>
                  </a:schemeClr>
                </a:solidFill>
              </a:rPr>
              <a:t>Функционирует железнодорожная станция «Назрань»</a:t>
            </a:r>
            <a:endParaRPr lang="ru-RU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椭圆 43"/>
          <p:cNvSpPr/>
          <p:nvPr/>
        </p:nvSpPr>
        <p:spPr>
          <a:xfrm>
            <a:off x="5839368" y="3786840"/>
            <a:ext cx="253118" cy="233664"/>
          </a:xfrm>
          <a:prstGeom prst="ellipse">
            <a:avLst/>
          </a:prstGeom>
          <a:solidFill>
            <a:srgbClr val="00B050"/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48986" tIns="24493" rIns="48986" bIns="24493" rtlCol="0" anchor="ctr"/>
          <a:lstStyle/>
          <a:p>
            <a:pPr algn="ctr" defTabSz="326124"/>
            <a:endParaRPr lang="zh-CN" altLang="en-US" sz="1714" kern="0" dirty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85344" y="3974741"/>
            <a:ext cx="164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ИТ-парк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39" y="900333"/>
            <a:ext cx="325118" cy="464969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>
            <a:stCxn id="2" idx="2"/>
          </p:cNvCxnSpPr>
          <p:nvPr/>
        </p:nvCxnSpPr>
        <p:spPr>
          <a:xfrm flipH="1">
            <a:off x="5104598" y="1365302"/>
            <a:ext cx="394300" cy="695771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2" idx="2"/>
            <a:endCxn id="34" idx="0"/>
          </p:cNvCxnSpPr>
          <p:nvPr/>
        </p:nvCxnSpPr>
        <p:spPr>
          <a:xfrm>
            <a:off x="5498899" y="1365302"/>
            <a:ext cx="49533" cy="2038841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2" idx="2"/>
          </p:cNvCxnSpPr>
          <p:nvPr/>
        </p:nvCxnSpPr>
        <p:spPr>
          <a:xfrm>
            <a:off x="5498899" y="1365301"/>
            <a:ext cx="798249" cy="1545492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Минус 34"/>
          <p:cNvSpPr/>
          <p:nvPr/>
        </p:nvSpPr>
        <p:spPr>
          <a:xfrm rot="21044579">
            <a:off x="3946004" y="2967845"/>
            <a:ext cx="2315368" cy="447075"/>
          </a:xfrm>
          <a:prstGeom prst="mathMinu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5372157" y="1205705"/>
            <a:ext cx="164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СЕВЕР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31059" y="4474099"/>
            <a:ext cx="164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ЗАПАД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25902" y="4134034"/>
            <a:ext cx="164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ВОСТОК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14226" y="6409084"/>
            <a:ext cx="164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ЮГ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032" y="2902508"/>
            <a:ext cx="305951" cy="30595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114">
            <a:off x="7589576" y="3261924"/>
            <a:ext cx="482229" cy="482229"/>
          </a:xfrm>
          <a:prstGeom prst="rect">
            <a:avLst/>
          </a:prstGeom>
        </p:spPr>
      </p:pic>
      <p:pic>
        <p:nvPicPr>
          <p:cNvPr id="2051" name="Рисунок 20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637" y="4115300"/>
            <a:ext cx="686574" cy="68657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161" y="957348"/>
            <a:ext cx="272260" cy="3893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6328" y="4715962"/>
            <a:ext cx="651943" cy="6519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836" y="4752223"/>
            <a:ext cx="374100" cy="37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2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6642" y="97692"/>
            <a:ext cx="741281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rgbClr val="C00000"/>
                </a:solidFill>
                <a:latin typeface="Azov"/>
              </a:rPr>
              <a:t>ИНВЕСТИЦИОННОЕ ЗАКОНОДАТЕЛЬСТВО</a:t>
            </a:r>
            <a:endParaRPr lang="ru-RU" sz="1700" b="1" dirty="0">
              <a:solidFill>
                <a:srgbClr val="C00000"/>
              </a:solidFill>
              <a:latin typeface="Azov"/>
            </a:endParaRPr>
          </a:p>
        </p:txBody>
      </p:sp>
      <p:grpSp>
        <p:nvGrpSpPr>
          <p:cNvPr id="5" name="Group 10629"/>
          <p:cNvGrpSpPr/>
          <p:nvPr/>
        </p:nvGrpSpPr>
        <p:grpSpPr>
          <a:xfrm>
            <a:off x="8639176" y="110681"/>
            <a:ext cx="2028825" cy="274321"/>
            <a:chOff x="0" y="0"/>
            <a:chExt cx="2017776" cy="311473"/>
          </a:xfrm>
        </p:grpSpPr>
        <p:sp>
          <p:nvSpPr>
            <p:cNvPr id="6" name="Shape 13756"/>
            <p:cNvSpPr/>
            <p:nvPr/>
          </p:nvSpPr>
          <p:spPr>
            <a:xfrm>
              <a:off x="843153" y="0"/>
              <a:ext cx="1174623" cy="155736"/>
            </a:xfrm>
            <a:custGeom>
              <a:avLst/>
              <a:gdLst/>
              <a:ahLst/>
              <a:cxnLst/>
              <a:rect l="0" t="0" r="0" b="0"/>
              <a:pathLst>
                <a:path w="1174623" h="155736">
                  <a:moveTo>
                    <a:pt x="0" y="0"/>
                  </a:moveTo>
                  <a:lnTo>
                    <a:pt x="1174623" y="0"/>
                  </a:lnTo>
                  <a:lnTo>
                    <a:pt x="1174623" y="155736"/>
                  </a:lnTo>
                  <a:lnTo>
                    <a:pt x="0" y="15573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C9F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Shape 13757"/>
            <p:cNvSpPr/>
            <p:nvPr/>
          </p:nvSpPr>
          <p:spPr>
            <a:xfrm>
              <a:off x="0" y="155736"/>
              <a:ext cx="1128014" cy="155737"/>
            </a:xfrm>
            <a:custGeom>
              <a:avLst/>
              <a:gdLst/>
              <a:ahLst/>
              <a:cxnLst/>
              <a:rect l="0" t="0" r="0" b="0"/>
              <a:pathLst>
                <a:path w="1128014" h="155737">
                  <a:moveTo>
                    <a:pt x="0" y="0"/>
                  </a:moveTo>
                  <a:lnTo>
                    <a:pt x="1128014" y="0"/>
                  </a:lnTo>
                  <a:lnTo>
                    <a:pt x="1128014" y="155737"/>
                  </a:lnTo>
                  <a:lnTo>
                    <a:pt x="0" y="15573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ED13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Shape 82"/>
            <p:cNvSpPr/>
            <p:nvPr/>
          </p:nvSpPr>
          <p:spPr>
            <a:xfrm>
              <a:off x="844042" y="155736"/>
              <a:ext cx="283972" cy="155737"/>
            </a:xfrm>
            <a:custGeom>
              <a:avLst/>
              <a:gdLst/>
              <a:ahLst/>
              <a:cxnLst/>
              <a:rect l="0" t="0" r="0" b="0"/>
              <a:pathLst>
                <a:path w="283972" h="155737">
                  <a:moveTo>
                    <a:pt x="0" y="0"/>
                  </a:moveTo>
                  <a:lnTo>
                    <a:pt x="283972" y="0"/>
                  </a:lnTo>
                  <a:lnTo>
                    <a:pt x="283972" y="15573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76336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65" y="136738"/>
            <a:ext cx="576149" cy="57614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16642" y="601783"/>
            <a:ext cx="8300587" cy="636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база:</a:t>
            </a:r>
            <a:endParaRPr lang="ru-RU" sz="1200" b="1" i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15.04.2014 года №309 «О утверждении госпрограммы РФ «Развитие СКФО» на период до 2025 года» и подпрограммы «Развитие Республики Ингушетия до 2025 года».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«Стратегия социально-экономического развития Северо-Кавказского федерального округа до 2025 года», утвержденная Распоряжением Правительства Российской  Федерации от  06 сентября 2010 года №1485-р.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Закон РИ от 26.06.2019 №20-РЗ «Об инвестиционной деятельности в Республике Ингушетия».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Закон РИ от 27.02.2010 №8-РЗ «О промышленной деятельности и промышленной политики РИ»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РИ от 07.12.2010 №58-РЗ «Об инновационной деятельности в Республике Ингушетия».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Закон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РИ от 07.02.2007 №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5-РЗ О залоговом фонде Республики Ингушетия.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Закон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РИ от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09.10. 2012 №23-рз «Об установлении пониженной ставки, зачисляемого в бюджет РИ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».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Закон РИ от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09.07.2003 №42-рз «О налоговых льготах отдельным категориям налогоплательщиков».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Указ Главы РИ от 14.09.2012 № 174 «О преодолении административных барьеров и упрощении согласительных процедур при реализации инвестиционных проектов по приоритетным направлениям развития народного хозяйства в Республике Ингушетия».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Указ Главы РИ от 26.12.2014 №245 «Об утверждении инвестиционной стратегии на период до 2030 года».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Указ Главы РИ от 23.12.2013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№ 304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"Об инвестиционном совете при Главе Республики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Ингушетия«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Постановление Правительства РИ от  12.05. 2003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года № 138 «Об утверждении положения о порядке выдачи инвесторам свидетельства соответствия статусу организаций, осуществляющей инвестиционную деятельность на территории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Республики Ингушетия,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заключения и реализации инвестиционных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договоров.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Постановление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Правительства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РИ от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18.01.2011 г.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№ 04 «Об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утверждении Положения об инвестиционных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площадках».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Постановление Правительства РИ от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14 апреля 2009 года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№ 121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«Об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утверждении Положения о порядке отбора инвестиционных проектов для оказания государственной поддержки в виде предоставления залогового обеспечения из залогового фонда Республики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Ингушетия».</a:t>
            </a:r>
            <a:endParaRPr lang="ru-RU" sz="11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Постановление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Правительства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РИ от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05.05.2014 №73 «Положения о порядке формирования и реализации адресной инвестиционной программы Республики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Ингушетия».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Постановление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Правительства РИ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10 августа 2018 года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№ 123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«Об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утверждении Регламента рассмотрения обращений и сопровождения инвестиционных проектов по принципу "одного окна" на территории Республики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Ингушетия».</a:t>
            </a:r>
            <a:endParaRPr lang="ru-RU" sz="11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3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653"/>
          <p:cNvGrpSpPr/>
          <p:nvPr/>
        </p:nvGrpSpPr>
        <p:grpSpPr>
          <a:xfrm>
            <a:off x="1671711" y="459501"/>
            <a:ext cx="3023236" cy="127"/>
            <a:chOff x="0" y="0"/>
            <a:chExt cx="4031234" cy="127"/>
          </a:xfrm>
        </p:grpSpPr>
        <p:sp>
          <p:nvSpPr>
            <p:cNvPr id="5" name="Shape 297"/>
            <p:cNvSpPr/>
            <p:nvPr/>
          </p:nvSpPr>
          <p:spPr>
            <a:xfrm>
              <a:off x="0" y="0"/>
              <a:ext cx="1529842" cy="0"/>
            </a:xfrm>
            <a:custGeom>
              <a:avLst/>
              <a:gdLst/>
              <a:ahLst/>
              <a:cxnLst/>
              <a:rect l="0" t="0" r="0" b="0"/>
              <a:pathLst>
                <a:path w="1529842">
                  <a:moveTo>
                    <a:pt x="0" y="0"/>
                  </a:moveTo>
                  <a:lnTo>
                    <a:pt x="1529842" y="0"/>
                  </a:lnTo>
                </a:path>
              </a:pathLst>
            </a:custGeom>
            <a:ln w="28956" cap="flat">
              <a:round/>
            </a:ln>
          </p:spPr>
          <p:style>
            <a:lnRef idx="1">
              <a:srgbClr val="59595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286"/>
            </a:p>
          </p:txBody>
        </p:sp>
        <p:sp>
          <p:nvSpPr>
            <p:cNvPr id="6" name="Shape 298"/>
            <p:cNvSpPr/>
            <p:nvPr/>
          </p:nvSpPr>
          <p:spPr>
            <a:xfrm>
              <a:off x="1528572" y="0"/>
              <a:ext cx="2502662" cy="127"/>
            </a:xfrm>
            <a:custGeom>
              <a:avLst/>
              <a:gdLst/>
              <a:ahLst/>
              <a:cxnLst/>
              <a:rect l="0" t="0" r="0" b="0"/>
              <a:pathLst>
                <a:path w="2502662" h="127">
                  <a:moveTo>
                    <a:pt x="0" y="0"/>
                  </a:moveTo>
                  <a:lnTo>
                    <a:pt x="2502662" y="127"/>
                  </a:lnTo>
                </a:path>
              </a:pathLst>
            </a:custGeom>
            <a:ln w="28956" cap="flat">
              <a:round/>
            </a:ln>
          </p:spPr>
          <p:style>
            <a:lnRef idx="1">
              <a:srgbClr val="A6A6A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286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631339" y="24957"/>
            <a:ext cx="4046220" cy="524477"/>
          </a:xfrm>
          <a:prstGeom prst="rect">
            <a:avLst/>
          </a:prstGeom>
        </p:spPr>
        <p:txBody>
          <a:bodyPr wrap="square" lIns="76809" tIns="38405" rIns="76809" bIns="38405">
            <a:spAutoFit/>
          </a:bodyPr>
          <a:lstStyle/>
          <a:p>
            <a:pPr marL="360586" indent="-5334">
              <a:lnSpc>
                <a:spcPct val="107000"/>
              </a:lnSpc>
              <a:spcAft>
                <a:spcPts val="13"/>
              </a:spcAft>
            </a:pPr>
            <a:r>
              <a:rPr lang="ru-RU" sz="2714" b="1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КАРТА ИНВЕСТОРА</a:t>
            </a:r>
          </a:p>
        </p:txBody>
      </p:sp>
      <p:sp>
        <p:nvSpPr>
          <p:cNvPr id="48" name="TextBox 22"/>
          <p:cNvSpPr txBox="1"/>
          <p:nvPr/>
        </p:nvSpPr>
        <p:spPr>
          <a:xfrm>
            <a:off x="4713081" y="3908943"/>
            <a:ext cx="2791953" cy="519835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НМК «Фонд поддержки предпринимательства Республики Ингушетия»</a:t>
            </a:r>
          </a:p>
        </p:txBody>
      </p:sp>
      <p:sp>
        <p:nvSpPr>
          <p:cNvPr id="52" name="TextBox 22"/>
          <p:cNvSpPr txBox="1"/>
          <p:nvPr/>
        </p:nvSpPr>
        <p:spPr>
          <a:xfrm>
            <a:off x="6513425" y="1932990"/>
            <a:ext cx="2791953" cy="21205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АНО «Центр поддержки экспорта»</a:t>
            </a:r>
          </a:p>
        </p:txBody>
      </p:sp>
      <p:sp>
        <p:nvSpPr>
          <p:cNvPr id="53" name="TextBox 22"/>
          <p:cNvSpPr txBox="1"/>
          <p:nvPr/>
        </p:nvSpPr>
        <p:spPr>
          <a:xfrm>
            <a:off x="8608833" y="4681940"/>
            <a:ext cx="2791953" cy="21205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АНО «Мой бизнес»</a:t>
            </a:r>
          </a:p>
        </p:txBody>
      </p:sp>
      <p:sp>
        <p:nvSpPr>
          <p:cNvPr id="58" name="TextBox 22"/>
          <p:cNvSpPr txBox="1"/>
          <p:nvPr/>
        </p:nvSpPr>
        <p:spPr>
          <a:xfrm>
            <a:off x="1030889" y="1214643"/>
            <a:ext cx="4103553" cy="353636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Оказание </a:t>
            </a: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содействия </a:t>
            </a: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экспортно-ориентированным </a:t>
            </a:r>
          </a:p>
          <a:p>
            <a:pPr algn="ctr">
              <a:lnSpc>
                <a:spcPct val="100000"/>
              </a:lnSpc>
            </a:pP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предпринимателям</a:t>
            </a: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endParaRPr lang="ru-RU" altLang="zh-CN" sz="800" dirty="0">
              <a:solidFill>
                <a:schemeClr val="accent1">
                  <a:lumMod val="75000"/>
                </a:schemeClr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59" name="TextBox 22"/>
          <p:cNvSpPr txBox="1"/>
          <p:nvPr/>
        </p:nvSpPr>
        <p:spPr>
          <a:xfrm>
            <a:off x="1629016" y="1812374"/>
            <a:ext cx="3578862" cy="21641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/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Предоставление офисных помещений в бизнес-инкубаторах;</a:t>
            </a:r>
          </a:p>
        </p:txBody>
      </p:sp>
      <p:sp>
        <p:nvSpPr>
          <p:cNvPr id="60" name="TextBox 22"/>
          <p:cNvSpPr txBox="1"/>
          <p:nvPr/>
        </p:nvSpPr>
        <p:spPr>
          <a:xfrm>
            <a:off x="1682043" y="4760321"/>
            <a:ext cx="3622066" cy="365947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</a:rPr>
              <a:t>Предоставление статуса инвестора, дающим налоговые преференции:</a:t>
            </a:r>
            <a:endParaRPr lang="ru-RU" altLang="zh-CN" sz="1000" dirty="0">
              <a:solidFill>
                <a:schemeClr val="accent1">
                  <a:lumMod val="50000"/>
                </a:schemeClr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61" name="TextBox 22"/>
          <p:cNvSpPr txBox="1"/>
          <p:nvPr/>
        </p:nvSpPr>
        <p:spPr>
          <a:xfrm>
            <a:off x="1345091" y="1040777"/>
            <a:ext cx="2791953" cy="190066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Поручительства по кредитам (ФПП)</a:t>
            </a:r>
            <a:r>
              <a:rPr lang="ru-RU" altLang="zh-CN" sz="857" dirty="0">
                <a:solidFill>
                  <a:schemeClr val="accent1">
                    <a:lumMod val="75000"/>
                  </a:schemeClr>
                </a:solidFill>
                <a:latin typeface="+mn-ea"/>
                <a:cs typeface="Open Sans" panose="020B0606030504020204" pitchFamily="34" charset="0"/>
              </a:rPr>
              <a:t>;</a:t>
            </a:r>
            <a:endParaRPr lang="ru-RU" altLang="zh-CN" sz="857" dirty="0">
              <a:solidFill>
                <a:schemeClr val="accent1">
                  <a:lumMod val="75000"/>
                </a:schemeClr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62" name="TextBox 22"/>
          <p:cNvSpPr txBox="1"/>
          <p:nvPr/>
        </p:nvSpPr>
        <p:spPr>
          <a:xfrm>
            <a:off x="2007931" y="5201331"/>
            <a:ext cx="2697406" cy="585816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Снижение налога на прибыль до </a:t>
            </a:r>
            <a:r>
              <a:rPr lang="ru-RU" sz="1286" b="1" dirty="0">
                <a:solidFill>
                  <a:srgbClr val="FC3774"/>
                </a:solidFill>
              </a:rPr>
              <a:t>13,5%</a:t>
            </a:r>
            <a:r>
              <a:rPr lang="ru-RU" sz="1143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endParaRPr lang="ru-RU" sz="1143" b="1" dirty="0">
              <a:solidFill>
                <a:srgbClr val="FC3774"/>
              </a:solidFill>
            </a:endParaRPr>
          </a:p>
        </p:txBody>
      </p:sp>
      <p:sp>
        <p:nvSpPr>
          <p:cNvPr id="64" name="TextBox 22"/>
          <p:cNvSpPr txBox="1"/>
          <p:nvPr/>
        </p:nvSpPr>
        <p:spPr>
          <a:xfrm>
            <a:off x="1672143" y="1648210"/>
            <a:ext cx="3716474" cy="21641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ru-RU" sz="857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Оказание консультационных и образовательных услуг;</a:t>
            </a:r>
          </a:p>
        </p:txBody>
      </p:sp>
      <p:sp>
        <p:nvSpPr>
          <p:cNvPr id="77" name="TextBox 22"/>
          <p:cNvSpPr txBox="1"/>
          <p:nvPr/>
        </p:nvSpPr>
        <p:spPr>
          <a:xfrm>
            <a:off x="2023122" y="5457012"/>
            <a:ext cx="3153646" cy="691164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Полное освобождение инвестора от уплаты налога на имущество организаций на срок окупаемости инвестиционного проекта с начала реализации продукции (работ, услуг);</a:t>
            </a:r>
          </a:p>
        </p:txBody>
      </p:sp>
      <p:sp>
        <p:nvSpPr>
          <p:cNvPr id="78" name="TextBox 22"/>
          <p:cNvSpPr txBox="1"/>
          <p:nvPr/>
        </p:nvSpPr>
        <p:spPr>
          <a:xfrm>
            <a:off x="2001554" y="6069010"/>
            <a:ext cx="3160960" cy="453856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Снижение арендной платы на </a:t>
            </a:r>
            <a:r>
              <a:rPr lang="ru-RU" sz="1286" b="1" dirty="0">
                <a:solidFill>
                  <a:srgbClr val="FC3774"/>
                </a:solidFill>
              </a:rPr>
              <a:t>95%</a:t>
            </a:r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 от размера арендной платы;</a:t>
            </a:r>
          </a:p>
        </p:txBody>
      </p:sp>
      <p:sp>
        <p:nvSpPr>
          <p:cNvPr id="79" name="TextBox 22"/>
          <p:cNvSpPr txBox="1"/>
          <p:nvPr/>
        </p:nvSpPr>
        <p:spPr>
          <a:xfrm>
            <a:off x="1696172" y="1495604"/>
            <a:ext cx="3817719" cy="21641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Предоставление льготных </a:t>
            </a:r>
            <a:r>
              <a:rPr lang="ru-RU" sz="857" dirty="0" err="1">
                <a:solidFill>
                  <a:schemeClr val="accent1">
                    <a:lumMod val="75000"/>
                  </a:schemeClr>
                </a:solidFill>
              </a:rPr>
              <a:t>микрозаймов</a:t>
            </a:r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(ФПП);</a:t>
            </a:r>
            <a:endParaRPr lang="ru-RU" sz="85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TextBox 22"/>
          <p:cNvSpPr txBox="1"/>
          <p:nvPr/>
        </p:nvSpPr>
        <p:spPr>
          <a:xfrm>
            <a:off x="1682043" y="3408248"/>
            <a:ext cx="3063712" cy="532916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Заключение соглашений по защите капиталовложений (субсидирование расходов на создание, модернизацию инфраструктуры;</a:t>
            </a:r>
          </a:p>
        </p:txBody>
      </p:sp>
      <p:sp>
        <p:nvSpPr>
          <p:cNvPr id="92" name="TextBox 22"/>
          <p:cNvSpPr txBox="1"/>
          <p:nvPr/>
        </p:nvSpPr>
        <p:spPr>
          <a:xfrm>
            <a:off x="1709039" y="3910741"/>
            <a:ext cx="3164375" cy="374667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Помощь в отсрочке по арендным и налоговым платежам субъектам МСП;</a:t>
            </a:r>
          </a:p>
        </p:txBody>
      </p:sp>
      <p:sp>
        <p:nvSpPr>
          <p:cNvPr id="93" name="椭圆 43"/>
          <p:cNvSpPr/>
          <p:nvPr/>
        </p:nvSpPr>
        <p:spPr>
          <a:xfrm>
            <a:off x="6431994" y="2586764"/>
            <a:ext cx="318136" cy="318094"/>
          </a:xfrm>
          <a:prstGeom prst="ellipse">
            <a:avLst/>
          </a:prstGeom>
          <a:solidFill>
            <a:srgbClr val="00B050"/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48986" tIns="24493" rIns="48986" bIns="24493" rtlCol="0" anchor="ctr"/>
          <a:lstStyle/>
          <a:p>
            <a:pPr algn="ctr" defTabSz="326124"/>
            <a:endParaRPr lang="zh-CN" altLang="en-US" sz="1714" kern="0" dirty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70" name="TextBox 22"/>
          <p:cNvSpPr txBox="1"/>
          <p:nvPr/>
        </p:nvSpPr>
        <p:spPr>
          <a:xfrm>
            <a:off x="7725191" y="2351573"/>
            <a:ext cx="2791953" cy="365947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Уполномоченный по правам предпринимателей в Республике Ингушетия</a:t>
            </a:r>
          </a:p>
        </p:txBody>
      </p:sp>
      <p:sp>
        <p:nvSpPr>
          <p:cNvPr id="50" name="TextBox 22"/>
          <p:cNvSpPr txBox="1"/>
          <p:nvPr/>
        </p:nvSpPr>
        <p:spPr>
          <a:xfrm>
            <a:off x="6549751" y="6360808"/>
            <a:ext cx="3101054" cy="73527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АО «Корпорация развития Республики Ингушетия</a:t>
            </a:r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» (в </a:t>
            </a:r>
            <a:r>
              <a:rPr lang="ru-RU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т.ч</a:t>
            </a:r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. </a:t>
            </a:r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сопровождение </a:t>
            </a:r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проектов по принципу «Одно окно</a:t>
            </a:r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»)</a:t>
            </a:r>
            <a:endParaRPr lang="ru-RU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</a:pPr>
            <a:endParaRPr lang="ru-RU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112" name="TextBox 22"/>
          <p:cNvSpPr txBox="1"/>
          <p:nvPr/>
        </p:nvSpPr>
        <p:spPr>
          <a:xfrm>
            <a:off x="1691624" y="1996332"/>
            <a:ext cx="3384560" cy="374667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Создание бизнес-планов, бизнес моделей субъектам МСП (АО «КРСК);</a:t>
            </a:r>
          </a:p>
        </p:txBody>
      </p:sp>
      <p:sp>
        <p:nvSpPr>
          <p:cNvPr id="113" name="TextBox 22"/>
          <p:cNvSpPr txBox="1"/>
          <p:nvPr/>
        </p:nvSpPr>
        <p:spPr>
          <a:xfrm>
            <a:off x="1667642" y="2312058"/>
            <a:ext cx="3802259" cy="532916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Сопровождение инвестиционных проектов, реализующихся в рамках Госпрограмм, а также при </a:t>
            </a:r>
            <a:r>
              <a:rPr lang="ru-RU" sz="857" dirty="0" err="1">
                <a:solidFill>
                  <a:schemeClr val="accent1">
                    <a:lumMod val="75000"/>
                  </a:schemeClr>
                </a:solidFill>
              </a:rPr>
              <a:t>софинансировании</a:t>
            </a:r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 федеральных и региональных институтов развития;</a:t>
            </a:r>
          </a:p>
        </p:txBody>
      </p:sp>
      <p:sp>
        <p:nvSpPr>
          <p:cNvPr id="114" name="TextBox 22"/>
          <p:cNvSpPr txBox="1"/>
          <p:nvPr/>
        </p:nvSpPr>
        <p:spPr>
          <a:xfrm>
            <a:off x="1686177" y="2798016"/>
            <a:ext cx="3164375" cy="374667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Заключение концессионных соглашений, и иных (соглашений) договоров в рамках ГЧП;</a:t>
            </a:r>
          </a:p>
        </p:txBody>
      </p:sp>
      <p:sp>
        <p:nvSpPr>
          <p:cNvPr id="121" name="TextBox 22"/>
          <p:cNvSpPr txBox="1"/>
          <p:nvPr/>
        </p:nvSpPr>
        <p:spPr>
          <a:xfrm>
            <a:off x="1950559" y="572571"/>
            <a:ext cx="2791953" cy="365947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lang="ru-RU" altLang="zh-CN" sz="1000" dirty="0">
                <a:solidFill>
                  <a:schemeClr val="accent1">
                    <a:lumMod val="50000"/>
                  </a:schemeClr>
                </a:solidFill>
              </a:rPr>
              <a:t>Льготы и преференции потенциальному инвестору: </a:t>
            </a:r>
            <a:endParaRPr lang="ru-RU" altLang="zh-CN" sz="1000" dirty="0">
              <a:solidFill>
                <a:schemeClr val="accent1">
                  <a:lumMod val="50000"/>
                </a:schemeClr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07879" y="734257"/>
            <a:ext cx="5326815" cy="655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57" i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ru-RU" sz="1400" i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Реализация инвестиционных </a:t>
            </a:r>
            <a:r>
              <a:rPr lang="ru-RU" sz="1400" i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проектов достигается </a:t>
            </a:r>
            <a:br>
              <a:rPr lang="ru-RU" sz="1400" i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ru-RU" sz="1400" i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за </a:t>
            </a:r>
            <a:r>
              <a:rPr lang="ru-RU" sz="1400" i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счет скоординированных действий бизнеса и власти.</a:t>
            </a:r>
          </a:p>
        </p:txBody>
      </p:sp>
      <p:pic>
        <p:nvPicPr>
          <p:cNvPr id="1026" name="Picture 2" descr="C:\Users\Invoker\Downloads\business-color_business-contact-86_icon-icons.com_53469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86" y="60198"/>
            <a:ext cx="348346" cy="34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3" descr="C:\Users\Invoker\Downloads\4105933-check-checked-checklist-mark-tick-todo-list_11393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89" y="539361"/>
            <a:ext cx="218150" cy="21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3" descr="C:\Users\Invoker\Downloads\4105933-check-checked-checklist-mark-tick-todo-list_11393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49" y="4844466"/>
            <a:ext cx="218150" cy="21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Invoker\Downloads\4230532-approve-check-cog-gear-pass-secure-tick_11501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788" y="875619"/>
            <a:ext cx="263961" cy="26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22"/>
          <p:cNvSpPr txBox="1"/>
          <p:nvPr/>
        </p:nvSpPr>
        <p:spPr>
          <a:xfrm>
            <a:off x="4873747" y="5987124"/>
            <a:ext cx="2791953" cy="365947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Российский союз промышленников и предпринимателей</a:t>
            </a:r>
            <a:endParaRPr lang="ru-RU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74" name="TextBox 22"/>
          <p:cNvSpPr txBox="1"/>
          <p:nvPr/>
        </p:nvSpPr>
        <p:spPr>
          <a:xfrm>
            <a:off x="5012949" y="3206177"/>
            <a:ext cx="2310430" cy="365947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Торгово-промышленная палата Республики Ингушетия</a:t>
            </a:r>
          </a:p>
        </p:txBody>
      </p:sp>
      <p:sp>
        <p:nvSpPr>
          <p:cNvPr id="86" name="TextBox 22"/>
          <p:cNvSpPr txBox="1"/>
          <p:nvPr/>
        </p:nvSpPr>
        <p:spPr>
          <a:xfrm>
            <a:off x="8327400" y="3212543"/>
            <a:ext cx="2495711" cy="21205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Фонд развития промышленности</a:t>
            </a:r>
          </a:p>
        </p:txBody>
      </p:sp>
      <p:sp>
        <p:nvSpPr>
          <p:cNvPr id="90" name="TextBox 22"/>
          <p:cNvSpPr txBox="1"/>
          <p:nvPr/>
        </p:nvSpPr>
        <p:spPr>
          <a:xfrm>
            <a:off x="4531427" y="4819662"/>
            <a:ext cx="2791953" cy="21205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Залоговый фонд</a:t>
            </a:r>
          </a:p>
        </p:txBody>
      </p:sp>
      <p:sp>
        <p:nvSpPr>
          <p:cNvPr id="115" name="TextBox 22"/>
          <p:cNvSpPr txBox="1"/>
          <p:nvPr/>
        </p:nvSpPr>
        <p:spPr>
          <a:xfrm>
            <a:off x="4940137" y="2390571"/>
            <a:ext cx="2791953" cy="21205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Гарантийный фонд</a:t>
            </a:r>
          </a:p>
        </p:txBody>
      </p:sp>
      <p:pic>
        <p:nvPicPr>
          <p:cNvPr id="117" name="Picture 2" descr="C:\Users\Invoker\Downloads\refresh_update_icon_14586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16510" y="5264531"/>
            <a:ext cx="152722" cy="1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C:\Users\Invoker\Downloads\refresh_update_icon_14586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03873" y="5481245"/>
            <a:ext cx="152722" cy="1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C:\Users\Invoker\Downloads\refresh_update_icon_14586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884376" y="6132648"/>
            <a:ext cx="152722" cy="1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C:\Users\Invoker\Downloads\refresh_update_icon_14586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65383" y="3938155"/>
            <a:ext cx="152722" cy="1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C:\Users\Invoker\Downloads\refresh_update_icon_14586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63097" y="3408977"/>
            <a:ext cx="152722" cy="1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C:\Users\Invoker\Downloads\refresh_update_icon_14586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65383" y="2349470"/>
            <a:ext cx="152722" cy="1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2" descr="C:\Users\Invoker\Downloads\refresh_update_icon_14586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56388" y="2827310"/>
            <a:ext cx="152722" cy="1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C:\Users\Invoker\Downloads\refresh_update_icon_14586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58415" y="3096394"/>
            <a:ext cx="152722" cy="1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C:\Users\Invoker\Downloads\refresh_update_icon_14586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65383" y="2040443"/>
            <a:ext cx="152722" cy="1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C:\Users\Invoker\Downloads\refresh_update_icon_14586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86185" y="1057921"/>
            <a:ext cx="152722" cy="1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C:\Users\Invoker\Downloads\refresh_update_icon_14586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62431" y="1265615"/>
            <a:ext cx="152722" cy="1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C:\Users\Invoker\Downloads\refresh_update_icon_14586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65403" y="1511115"/>
            <a:ext cx="152722" cy="1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C:\Users\Invoker\Downloads\refresh_update_icon_14586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56189" y="1679878"/>
            <a:ext cx="152722" cy="1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C:\Users\Invoker\Downloads\refresh_update_icon_14586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59307" y="1862687"/>
            <a:ext cx="152722" cy="1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22"/>
          <p:cNvSpPr txBox="1"/>
          <p:nvPr/>
        </p:nvSpPr>
        <p:spPr>
          <a:xfrm>
            <a:off x="8317900" y="5222437"/>
            <a:ext cx="2037147" cy="365947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ГКУ «Республиканский бизнес-инкубатор»</a:t>
            </a:r>
            <a:endParaRPr lang="ru-RU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83" name="Oval 6"/>
          <p:cNvSpPr>
            <a:spLocks noChangeArrowheads="1"/>
          </p:cNvSpPr>
          <p:nvPr/>
        </p:nvSpPr>
        <p:spPr bwMode="auto">
          <a:xfrm>
            <a:off x="7565541" y="3871559"/>
            <a:ext cx="880553" cy="859231"/>
          </a:xfrm>
          <a:prstGeom prst="ellipse">
            <a:avLst/>
          </a:prstGeom>
          <a:noFill/>
          <a:ln w="9">
            <a:solidFill>
              <a:srgbClr val="40937D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 sz="1349" b="1"/>
          </a:p>
        </p:txBody>
      </p:sp>
      <p:sp>
        <p:nvSpPr>
          <p:cNvPr id="57" name="TextBox 22"/>
          <p:cNvSpPr txBox="1"/>
          <p:nvPr/>
        </p:nvSpPr>
        <p:spPr>
          <a:xfrm>
            <a:off x="1699720" y="3076193"/>
            <a:ext cx="3817719" cy="374667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Aft>
                <a:spcPts val="0"/>
              </a:spcAft>
            </a:pPr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Организация форумов и </a:t>
            </a:r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выставок, проведение маркетинговых исследований, развитие </a:t>
            </a:r>
            <a:r>
              <a:rPr lang="ru-RU" sz="857" dirty="0">
                <a:solidFill>
                  <a:schemeClr val="accent1">
                    <a:lumMod val="75000"/>
                  </a:schemeClr>
                </a:solidFill>
              </a:rPr>
              <a:t>деловых связей;</a:t>
            </a:r>
          </a:p>
        </p:txBody>
      </p:sp>
      <p:pic>
        <p:nvPicPr>
          <p:cNvPr id="127" name="Picture 5" descr="C:\Users\Invoker\Desktop\Coat_of_Arms_of_Republiс_of_Ingusheti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494" y="4006470"/>
            <a:ext cx="641052" cy="6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椭圆 43"/>
          <p:cNvSpPr/>
          <p:nvPr/>
        </p:nvSpPr>
        <p:spPr>
          <a:xfrm>
            <a:off x="5948727" y="3562369"/>
            <a:ext cx="318136" cy="318094"/>
          </a:xfrm>
          <a:prstGeom prst="ellipse">
            <a:avLst/>
          </a:prstGeom>
          <a:solidFill>
            <a:srgbClr val="00B050"/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48986" tIns="24493" rIns="48986" bIns="24493" rtlCol="0" anchor="ctr"/>
          <a:lstStyle/>
          <a:p>
            <a:pPr algn="ctr" defTabSz="326124"/>
            <a:endParaRPr lang="zh-CN" altLang="en-US" sz="1714" kern="0" dirty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129" name="椭圆 43"/>
          <p:cNvSpPr/>
          <p:nvPr/>
        </p:nvSpPr>
        <p:spPr>
          <a:xfrm>
            <a:off x="5825260" y="4486570"/>
            <a:ext cx="318136" cy="318094"/>
          </a:xfrm>
          <a:prstGeom prst="ellipse">
            <a:avLst/>
          </a:prstGeom>
          <a:solidFill>
            <a:srgbClr val="00B050"/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48986" tIns="24493" rIns="48986" bIns="24493" rtlCol="0" anchor="ctr"/>
          <a:lstStyle/>
          <a:p>
            <a:pPr algn="ctr" defTabSz="326124"/>
            <a:endParaRPr lang="zh-CN" altLang="en-US" sz="1714" kern="0" dirty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130" name="椭圆 43"/>
          <p:cNvSpPr/>
          <p:nvPr/>
        </p:nvSpPr>
        <p:spPr>
          <a:xfrm>
            <a:off x="6242707" y="5763019"/>
            <a:ext cx="318136" cy="318094"/>
          </a:xfrm>
          <a:prstGeom prst="ellipse">
            <a:avLst/>
          </a:prstGeom>
          <a:solidFill>
            <a:srgbClr val="00B050"/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48986" tIns="24493" rIns="48986" bIns="24493" rtlCol="0" anchor="ctr"/>
          <a:lstStyle/>
          <a:p>
            <a:pPr algn="ctr" defTabSz="326124"/>
            <a:endParaRPr lang="zh-CN" altLang="en-US" sz="1714" kern="0" dirty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131" name="椭圆 43"/>
          <p:cNvSpPr/>
          <p:nvPr/>
        </p:nvSpPr>
        <p:spPr>
          <a:xfrm>
            <a:off x="7854340" y="2167908"/>
            <a:ext cx="318136" cy="318094"/>
          </a:xfrm>
          <a:prstGeom prst="ellipse">
            <a:avLst/>
          </a:prstGeom>
          <a:solidFill>
            <a:srgbClr val="00B050"/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48986" tIns="24493" rIns="48986" bIns="24493" rtlCol="0" anchor="ctr"/>
          <a:lstStyle/>
          <a:p>
            <a:pPr algn="ctr" defTabSz="326124"/>
            <a:endParaRPr lang="zh-CN" altLang="en-US" sz="1714" kern="0" dirty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132" name="椭圆 43"/>
          <p:cNvSpPr/>
          <p:nvPr/>
        </p:nvSpPr>
        <p:spPr>
          <a:xfrm>
            <a:off x="9064879" y="2659922"/>
            <a:ext cx="318136" cy="318094"/>
          </a:xfrm>
          <a:prstGeom prst="ellipse">
            <a:avLst/>
          </a:prstGeom>
          <a:solidFill>
            <a:srgbClr val="00B050"/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48986" tIns="24493" rIns="48986" bIns="24493" rtlCol="0" anchor="ctr"/>
          <a:lstStyle/>
          <a:p>
            <a:pPr algn="ctr" defTabSz="326124"/>
            <a:endParaRPr lang="zh-CN" altLang="en-US" sz="1714" kern="0" dirty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134" name="椭圆 43"/>
          <p:cNvSpPr/>
          <p:nvPr/>
        </p:nvSpPr>
        <p:spPr>
          <a:xfrm>
            <a:off x="9717203" y="3407276"/>
            <a:ext cx="318136" cy="318094"/>
          </a:xfrm>
          <a:prstGeom prst="ellipse">
            <a:avLst/>
          </a:prstGeom>
          <a:solidFill>
            <a:srgbClr val="00B050"/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48986" tIns="24493" rIns="48986" bIns="24493" rtlCol="0" anchor="ctr"/>
          <a:lstStyle/>
          <a:p>
            <a:pPr algn="ctr" defTabSz="326124"/>
            <a:endParaRPr lang="zh-CN" altLang="en-US" sz="1714" kern="0" dirty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137" name="椭圆 43"/>
          <p:cNvSpPr/>
          <p:nvPr/>
        </p:nvSpPr>
        <p:spPr>
          <a:xfrm>
            <a:off x="9785430" y="4420719"/>
            <a:ext cx="318136" cy="318094"/>
          </a:xfrm>
          <a:prstGeom prst="ellipse">
            <a:avLst/>
          </a:prstGeom>
          <a:solidFill>
            <a:srgbClr val="00B050"/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48986" tIns="24493" rIns="48986" bIns="24493" rtlCol="0" anchor="ctr"/>
          <a:lstStyle/>
          <a:p>
            <a:pPr algn="ctr" defTabSz="326124"/>
            <a:endParaRPr lang="zh-CN" altLang="en-US" sz="1714" kern="0" dirty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138" name="椭圆 43"/>
          <p:cNvSpPr/>
          <p:nvPr/>
        </p:nvSpPr>
        <p:spPr>
          <a:xfrm>
            <a:off x="7840094" y="6132648"/>
            <a:ext cx="318136" cy="318094"/>
          </a:xfrm>
          <a:prstGeom prst="ellipse">
            <a:avLst/>
          </a:prstGeom>
          <a:solidFill>
            <a:srgbClr val="00B050"/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48986" tIns="24493" rIns="48986" bIns="24493" rtlCol="0" anchor="ctr"/>
          <a:lstStyle/>
          <a:p>
            <a:pPr algn="ctr" defTabSz="326124"/>
            <a:endParaRPr lang="zh-CN" altLang="en-US" sz="1714" kern="0" dirty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141" name="椭圆 43"/>
          <p:cNvSpPr/>
          <p:nvPr/>
        </p:nvSpPr>
        <p:spPr>
          <a:xfrm>
            <a:off x="9146309" y="5834136"/>
            <a:ext cx="318136" cy="318094"/>
          </a:xfrm>
          <a:prstGeom prst="ellipse">
            <a:avLst/>
          </a:prstGeom>
          <a:solidFill>
            <a:srgbClr val="00B050"/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48986" tIns="24493" rIns="48986" bIns="24493" rtlCol="0" anchor="ctr"/>
          <a:lstStyle/>
          <a:p>
            <a:pPr algn="ctr" defTabSz="326124"/>
            <a:endParaRPr lang="zh-CN" altLang="en-US" sz="1714" kern="0" dirty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8388090" y="3623252"/>
            <a:ext cx="1351800" cy="49661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83" idx="5"/>
            <a:endCxn id="141" idx="1"/>
          </p:cNvCxnSpPr>
          <p:nvPr/>
        </p:nvCxnSpPr>
        <p:spPr>
          <a:xfrm>
            <a:off x="8317139" y="4604958"/>
            <a:ext cx="875760" cy="127576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83" idx="4"/>
            <a:endCxn id="138" idx="0"/>
          </p:cNvCxnSpPr>
          <p:nvPr/>
        </p:nvCxnSpPr>
        <p:spPr>
          <a:xfrm flipH="1">
            <a:off x="7999163" y="4730790"/>
            <a:ext cx="6655" cy="140185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6543370" y="4650144"/>
            <a:ext cx="1189700" cy="120686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6134167" y="4343387"/>
            <a:ext cx="1429918" cy="29285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6686449" y="2866821"/>
            <a:ext cx="1107369" cy="105261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8204869" y="2931433"/>
            <a:ext cx="923692" cy="99599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 flipV="1">
            <a:off x="6211370" y="3799797"/>
            <a:ext cx="1393624" cy="31725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137" idx="2"/>
          </p:cNvCxnSpPr>
          <p:nvPr/>
        </p:nvCxnSpPr>
        <p:spPr>
          <a:xfrm>
            <a:off x="8449004" y="4306862"/>
            <a:ext cx="1336427" cy="27290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83" idx="0"/>
            <a:endCxn id="131" idx="4"/>
          </p:cNvCxnSpPr>
          <p:nvPr/>
        </p:nvCxnSpPr>
        <p:spPr>
          <a:xfrm flipV="1">
            <a:off x="8005818" y="2486002"/>
            <a:ext cx="7591" cy="138555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22"/>
          <p:cNvSpPr txBox="1"/>
          <p:nvPr/>
        </p:nvSpPr>
        <p:spPr>
          <a:xfrm>
            <a:off x="6744603" y="4738814"/>
            <a:ext cx="2522427" cy="519835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en Sans" panose="020B0606030504020204" pitchFamily="34" charset="0"/>
              </a:rPr>
              <a:t>МИНИСТЕРСТВО ЭКОНОМИЧЕСКОГО РАЗВИТИЯ РЕСПУБЛИКИ ИНГУШЕТИЯ</a:t>
            </a:r>
            <a:endParaRPr lang="ru-RU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27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0825" y="79340"/>
            <a:ext cx="626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zov"/>
              </a:rPr>
              <a:t>ПРОМЫШЛЕННО - ИНВЕСТИЦИОННАЯ ПЛОЩАДКА г. КАРАБУЛАК</a:t>
            </a:r>
            <a:endParaRPr lang="ru-RU" b="1" dirty="0">
              <a:solidFill>
                <a:srgbClr val="C00000"/>
              </a:solidFill>
              <a:latin typeface="Azov"/>
            </a:endParaRPr>
          </a:p>
        </p:txBody>
      </p:sp>
      <p:grpSp>
        <p:nvGrpSpPr>
          <p:cNvPr id="5" name="Group 10629"/>
          <p:cNvGrpSpPr/>
          <p:nvPr/>
        </p:nvGrpSpPr>
        <p:grpSpPr>
          <a:xfrm>
            <a:off x="8639176" y="79340"/>
            <a:ext cx="2028825" cy="274321"/>
            <a:chOff x="0" y="0"/>
            <a:chExt cx="2017776" cy="311473"/>
          </a:xfrm>
        </p:grpSpPr>
        <p:sp>
          <p:nvSpPr>
            <p:cNvPr id="6" name="Shape 13756"/>
            <p:cNvSpPr/>
            <p:nvPr/>
          </p:nvSpPr>
          <p:spPr>
            <a:xfrm>
              <a:off x="843153" y="0"/>
              <a:ext cx="1174623" cy="155736"/>
            </a:xfrm>
            <a:custGeom>
              <a:avLst/>
              <a:gdLst/>
              <a:ahLst/>
              <a:cxnLst/>
              <a:rect l="0" t="0" r="0" b="0"/>
              <a:pathLst>
                <a:path w="1174623" h="155736">
                  <a:moveTo>
                    <a:pt x="0" y="0"/>
                  </a:moveTo>
                  <a:lnTo>
                    <a:pt x="1174623" y="0"/>
                  </a:lnTo>
                  <a:lnTo>
                    <a:pt x="1174623" y="155736"/>
                  </a:lnTo>
                  <a:lnTo>
                    <a:pt x="0" y="15573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C9F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Shape 13757"/>
            <p:cNvSpPr/>
            <p:nvPr/>
          </p:nvSpPr>
          <p:spPr>
            <a:xfrm>
              <a:off x="0" y="155736"/>
              <a:ext cx="1128014" cy="155737"/>
            </a:xfrm>
            <a:custGeom>
              <a:avLst/>
              <a:gdLst/>
              <a:ahLst/>
              <a:cxnLst/>
              <a:rect l="0" t="0" r="0" b="0"/>
              <a:pathLst>
                <a:path w="1128014" h="155737">
                  <a:moveTo>
                    <a:pt x="0" y="0"/>
                  </a:moveTo>
                  <a:lnTo>
                    <a:pt x="1128014" y="0"/>
                  </a:lnTo>
                  <a:lnTo>
                    <a:pt x="1128014" y="155737"/>
                  </a:lnTo>
                  <a:lnTo>
                    <a:pt x="0" y="15573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ED13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Shape 82"/>
            <p:cNvSpPr/>
            <p:nvPr/>
          </p:nvSpPr>
          <p:spPr>
            <a:xfrm>
              <a:off x="844042" y="155736"/>
              <a:ext cx="283972" cy="155737"/>
            </a:xfrm>
            <a:custGeom>
              <a:avLst/>
              <a:gdLst/>
              <a:ahLst/>
              <a:cxnLst/>
              <a:rect l="0" t="0" r="0" b="0"/>
              <a:pathLst>
                <a:path w="283972" h="155737">
                  <a:moveTo>
                    <a:pt x="0" y="0"/>
                  </a:moveTo>
                  <a:lnTo>
                    <a:pt x="283972" y="0"/>
                  </a:lnTo>
                  <a:lnTo>
                    <a:pt x="283972" y="15573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76336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889761" y="935916"/>
            <a:ext cx="3689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zov"/>
              </a:rPr>
              <a:t>Резиденты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latin typeface="Azov"/>
              </a:rPr>
              <a:t>промплощадки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00336" y="385688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Azov"/>
              </a:rPr>
              <a:t>ООО «ТИМ».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dirty="0">
              <a:solidFill>
                <a:srgbClr val="FF0000"/>
              </a:solidFill>
              <a:latin typeface="Azov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dirty="0">
              <a:solidFill>
                <a:srgbClr val="FF0000"/>
              </a:solidFill>
              <a:latin typeface="Azov"/>
            </a:endParaRPr>
          </a:p>
          <a:p>
            <a:endParaRPr lang="ru-RU" sz="1600" dirty="0">
              <a:solidFill>
                <a:srgbClr val="FF0000"/>
              </a:solidFill>
              <a:latin typeface="Azov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00336" y="1212914"/>
            <a:ext cx="1865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C00000"/>
                </a:solidFill>
                <a:latin typeface="Azov"/>
              </a:rPr>
              <a:t>ООО «АТМ».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60064" y="1479467"/>
            <a:ext cx="3689872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Наименование объекта: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Завод по производству алюминиевых радиаторов отопления.</a:t>
            </a:r>
            <a:endParaRPr lang="ru-RU" sz="1200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Инвестиционный проект: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общая стоимость проекта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885100,0 тыс.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Налоговые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отчисления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за 9 месяцев 2020 г. составили 7,1 млн руб., в том числе в республиканский бюджет 3,5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млн. руб.</a:t>
            </a: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Созданные рабочие места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– 95.</a:t>
            </a:r>
          </a:p>
          <a:p>
            <a:pPr algn="ctr">
              <a:lnSpc>
                <a:spcPct val="115000"/>
              </a:lnSpc>
            </a:pP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За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9 месяцев 2020 г. выручка предприятия составила 207,9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млн.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руб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1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24744" y="4157270"/>
            <a:ext cx="3560512" cy="217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Наименование объекта: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Завод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по производству сухих строительных смесей ОП ООО «Технология и материалы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».</a:t>
            </a: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Инвестиционный проект: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общая стоимость проекта – 67 000,0 тыс. руб.</a:t>
            </a: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Налоговые отчисления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за 9 месяцев 2020 г -2,3 млн. руб.</a:t>
            </a: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Созданные рабочие места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– 35.</a:t>
            </a:r>
          </a:p>
          <a:p>
            <a:pPr algn="ctr">
              <a:lnSpc>
                <a:spcPct val="115000"/>
              </a:lnSpc>
            </a:pP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Налоговые поступления в республиканский бюджет Ингушетии не начисляются.</a:t>
            </a:r>
          </a:p>
          <a:p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840486" y="1337328"/>
            <a:ext cx="4725314" cy="8377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Газоснабжение на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г.Карабулак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осуществляется от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подстанции Назрань-2  ГРС (Выход №1 З/У Магас). Мощность – 412,212 куб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м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Электроснабжение на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г.Карабулак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осуществляется из подстанции «Карабулак-2» с мощностью 110/10 32 МВА.</a:t>
            </a:r>
          </a:p>
          <a:p>
            <a:pPr algn="just"/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Водоснабжение на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г.Карабулак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осуществляется с водовода «Сунжа-Малгобек» насосами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I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II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водоподъема вода транспортируется в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г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Карабулак.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Водоснабжение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подается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с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двух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резервуарвов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2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V-3000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м2 и два 2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V=200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м3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Охрана, ограждения - локально  (резидент – самостоятельно).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Нестабильная скорость Интернета - 4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G (LTE)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Сопровождение проектов по принципу «одного окна».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Общая площадь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промпрощадки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50,0 га. Свободные земельные участки под строительство объектов – 27,3 га.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Дорожная инфраструктура – имеется центральная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двухполосная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дорога с асфальтовым покрытием, внутриплощадочные дороги – с твердым (гравийным) покрытием.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Транспортная инфраструктура (до 100 км):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 - до ближайшей ж/д станции («Строй-двор») - 2,5 км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- до ФАД М29 «Кавказ» – 6 км;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- до аэропорта «Магас  им. С.С.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Осканова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» – 14 км;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- до международного аэропорта «Владикавказ (Беслан)» - 42 км.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   - до таможенного КПП «Верхний Ларс» (граница с Грузией) - 76 км. 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Расстояние до крупных населенных пунктов (до 100 км):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  - г. Назрань (население – 122 261 чел.) – 21 км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- г. Владикавказ (население – 303 597 чел.) – 40 км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- г. Грозный (население 305 911 чел.) – 71 км.</a:t>
            </a:r>
          </a:p>
          <a:p>
            <a:pPr algn="just">
              <a:lnSpc>
                <a:spcPct val="115000"/>
              </a:lnSpc>
            </a:pP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endParaRPr lang="ru-RU" sz="1600" dirty="0"/>
          </a:p>
          <a:p>
            <a:pPr algn="just">
              <a:lnSpc>
                <a:spcPct val="115000"/>
              </a:lnSpc>
            </a:pPr>
            <a:endParaRPr lang="ru-RU" sz="1600" dirty="0"/>
          </a:p>
          <a:p>
            <a:pPr algn="just">
              <a:lnSpc>
                <a:spcPct val="115000"/>
              </a:lnSpc>
            </a:pPr>
            <a:endParaRPr lang="ru-RU" sz="1600" dirty="0"/>
          </a:p>
          <a:p>
            <a:pPr algn="just">
              <a:lnSpc>
                <a:spcPct val="115000"/>
              </a:lnSpc>
            </a:pPr>
            <a:endParaRPr lang="ru-RU" sz="1600" dirty="0"/>
          </a:p>
          <a:p>
            <a:pPr algn="just">
              <a:lnSpc>
                <a:spcPct val="115000"/>
              </a:lnSpc>
            </a:pPr>
            <a:endParaRPr lang="ru-RU" sz="1600" dirty="0"/>
          </a:p>
        </p:txBody>
      </p:sp>
      <p:sp>
        <p:nvSpPr>
          <p:cNvPr id="2" name="AutoShape 2" descr="поделитесь, символ значок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678761" y="967334"/>
            <a:ext cx="291966" cy="2919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633" y="3572906"/>
            <a:ext cx="225183" cy="22518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962" y="3186581"/>
            <a:ext cx="225183" cy="22518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572" y="1993055"/>
            <a:ext cx="225183" cy="22518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598" y="1337329"/>
            <a:ext cx="225183" cy="22518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20" y="2466208"/>
            <a:ext cx="225183" cy="22518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337" y="3833325"/>
            <a:ext cx="225183" cy="2251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72337" y="569183"/>
            <a:ext cx="3899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zov"/>
              </a:rPr>
              <a:t>Расположена в центральной части Республики Ингушетия.</a:t>
            </a:r>
          </a:p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zov"/>
              </a:rPr>
              <a:t>Создана в 2010 году.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Azov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220" y="517130"/>
            <a:ext cx="417080" cy="41708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508" y="4844610"/>
            <a:ext cx="225183" cy="22518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57" y="6057518"/>
            <a:ext cx="225183" cy="22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1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77689" y="79340"/>
            <a:ext cx="626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zov"/>
              </a:rPr>
              <a:t>ПРОМЫШЛЕННО - ИНВЕСТИЦИОННАЯ ПЛОЩАДКА В С.П.</a:t>
            </a:r>
            <a:r>
              <a:rPr lang="ru-RU" b="1" dirty="0">
                <a:solidFill>
                  <a:srgbClr val="C00000"/>
                </a:solidFill>
                <a:latin typeface="Azov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zov"/>
              </a:rPr>
              <a:t>ВОЗНЕСЕНОВСКОЕ</a:t>
            </a:r>
            <a:endParaRPr lang="ru-RU" b="1" dirty="0">
              <a:solidFill>
                <a:srgbClr val="C00000"/>
              </a:solidFill>
              <a:latin typeface="Azov"/>
            </a:endParaRPr>
          </a:p>
        </p:txBody>
      </p:sp>
      <p:grpSp>
        <p:nvGrpSpPr>
          <p:cNvPr id="4" name="Group 10629"/>
          <p:cNvGrpSpPr/>
          <p:nvPr/>
        </p:nvGrpSpPr>
        <p:grpSpPr>
          <a:xfrm>
            <a:off x="8639176" y="79340"/>
            <a:ext cx="2028825" cy="274321"/>
            <a:chOff x="0" y="0"/>
            <a:chExt cx="2017776" cy="311473"/>
          </a:xfrm>
        </p:grpSpPr>
        <p:sp>
          <p:nvSpPr>
            <p:cNvPr id="5" name="Shape 13756"/>
            <p:cNvSpPr/>
            <p:nvPr/>
          </p:nvSpPr>
          <p:spPr>
            <a:xfrm>
              <a:off x="843153" y="0"/>
              <a:ext cx="1174623" cy="155736"/>
            </a:xfrm>
            <a:custGeom>
              <a:avLst/>
              <a:gdLst/>
              <a:ahLst/>
              <a:cxnLst/>
              <a:rect l="0" t="0" r="0" b="0"/>
              <a:pathLst>
                <a:path w="1174623" h="155736">
                  <a:moveTo>
                    <a:pt x="0" y="0"/>
                  </a:moveTo>
                  <a:lnTo>
                    <a:pt x="1174623" y="0"/>
                  </a:lnTo>
                  <a:lnTo>
                    <a:pt x="1174623" y="155736"/>
                  </a:lnTo>
                  <a:lnTo>
                    <a:pt x="0" y="15573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C9F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" name="Shape 13757"/>
            <p:cNvSpPr/>
            <p:nvPr/>
          </p:nvSpPr>
          <p:spPr>
            <a:xfrm>
              <a:off x="0" y="155736"/>
              <a:ext cx="1128014" cy="155737"/>
            </a:xfrm>
            <a:custGeom>
              <a:avLst/>
              <a:gdLst/>
              <a:ahLst/>
              <a:cxnLst/>
              <a:rect l="0" t="0" r="0" b="0"/>
              <a:pathLst>
                <a:path w="1128014" h="155737">
                  <a:moveTo>
                    <a:pt x="0" y="0"/>
                  </a:moveTo>
                  <a:lnTo>
                    <a:pt x="1128014" y="0"/>
                  </a:lnTo>
                  <a:lnTo>
                    <a:pt x="1128014" y="155737"/>
                  </a:lnTo>
                  <a:lnTo>
                    <a:pt x="0" y="15573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ED13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Shape 82"/>
            <p:cNvSpPr/>
            <p:nvPr/>
          </p:nvSpPr>
          <p:spPr>
            <a:xfrm>
              <a:off x="844042" y="155736"/>
              <a:ext cx="283972" cy="155737"/>
            </a:xfrm>
            <a:custGeom>
              <a:avLst/>
              <a:gdLst/>
              <a:ahLst/>
              <a:cxnLst/>
              <a:rect l="0" t="0" r="0" b="0"/>
              <a:pathLst>
                <a:path w="283972" h="155737">
                  <a:moveTo>
                    <a:pt x="0" y="0"/>
                  </a:moveTo>
                  <a:lnTo>
                    <a:pt x="283972" y="0"/>
                  </a:lnTo>
                  <a:lnTo>
                    <a:pt x="283972" y="15573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76336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89761" y="935916"/>
            <a:ext cx="3689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zov"/>
              </a:rPr>
              <a:t>Резидент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latin typeface="Azov"/>
              </a:rPr>
              <a:t>промплощадки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78762" y="1371921"/>
            <a:ext cx="3753096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 Наименование проекта: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«Птицекомплекс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по выращиванию и глубокой переработке мяса индейки производительностью 10 235 тонн в год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».</a:t>
            </a:r>
          </a:p>
          <a:p>
            <a:endParaRPr lang="ru-RU" sz="1200" b="1" i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Инвестиционный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стоимость проекта –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3800 000,0 тыс. руб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200" i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i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Налоговые отчисления резидента 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на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01.12.2020г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– 3523, 8 тыс. руб.</a:t>
            </a:r>
          </a:p>
          <a:p>
            <a:pPr algn="just">
              <a:lnSpc>
                <a:spcPct val="115000"/>
              </a:lnSpc>
            </a:pPr>
            <a:endParaRPr lang="ru-RU" sz="12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Создаваемые </a:t>
            </a: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рабочие места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468.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endParaRPr lang="ru-RU" sz="12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</a:rPr>
              <a:t>Сроки ввода в эксплуатацию: апрель 2021 года.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75057" y="1266876"/>
            <a:ext cx="36045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Azov"/>
              </a:rPr>
              <a:t>ООО </a:t>
            </a:r>
            <a:r>
              <a:rPr lang="ru-RU" sz="1600" dirty="0">
                <a:solidFill>
                  <a:srgbClr val="C00000"/>
                </a:solidFill>
                <a:latin typeface="Azov"/>
              </a:rPr>
              <a:t>«Птицекомплекс «Южный»</a:t>
            </a:r>
            <a:endParaRPr lang="ru-RU" sz="1600" dirty="0">
              <a:solidFill>
                <a:srgbClr val="C00000"/>
              </a:solidFill>
              <a:latin typeface="Azov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678761" y="967334"/>
            <a:ext cx="291966" cy="2919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47" y="1438909"/>
            <a:ext cx="225183" cy="2251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128" y="1869378"/>
            <a:ext cx="225183" cy="2251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127" y="2487021"/>
            <a:ext cx="225183" cy="22518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87" y="4371137"/>
            <a:ext cx="225183" cy="225183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662671" y="1384091"/>
            <a:ext cx="4846415" cy="7454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Газооснабжение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с.п.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Вознесеновское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 осуществляется от АГРС (выход 1). Мощность – 0,885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куб.м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Электроснабжение на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с.п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Вознесеновское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осуществляется из ПС 110кВ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Вознесеновская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– 2, резервная ячейка. Максимальная мощность 16 Кв.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Водоснабжение на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промплощадку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Вознесеновское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подается из водопровода с.п. Южное Малгобекского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района.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Охрана, ограждения - локально  (резидент – самостоятельно).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Нестабильная скорость Интернета – 4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G (LTE)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Общая площадь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промплощадки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– 50,0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га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. Фактическая не занятая площадь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промплощадки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– 50,0 га.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Сопровождение проектов по принципу «одного окна».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Дорожная инфраструктура – имеется центральная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двухполосная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дорога с асфальтовым покрытием, внутриплощадочные дороги – с твердым (гравийным) покрытием.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Транспортная инфраструктура (до 100 км):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 - до ближайшей ж/д станции («Назрань») - 42 км;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- до ФАД М29 «Кавказ» – 41 км;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- до аэропорта «Магас  им. С.С.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Осканова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» – 44 км;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 - до международного аэропорта «Грозный» -  93 км;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- до международного аэропорта «Владикавказ (Беслан)» - 53 км.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- до таможенного КПП «Верхний Ларс» (граница с Грузией) - 84 км. 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Расстояние до крупных населенных пунктов (до 100 км):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  -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г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Малгобек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(население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– 38 649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чел.) –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15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км;   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-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г. Моздок (население – 42 039 чел.) – 70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км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- г. Грозный (население 305 911 чел.) – 90 км.</a:t>
            </a:r>
          </a:p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just">
              <a:lnSpc>
                <a:spcPct val="115000"/>
              </a:lnSpc>
            </a:pPr>
            <a:endParaRPr lang="ru-RU" sz="1600" dirty="0"/>
          </a:p>
          <a:p>
            <a:pPr algn="just">
              <a:lnSpc>
                <a:spcPct val="115000"/>
              </a:lnSpc>
            </a:pPr>
            <a:endParaRPr lang="ru-RU" sz="1600" dirty="0"/>
          </a:p>
          <a:p>
            <a:pPr algn="just">
              <a:lnSpc>
                <a:spcPct val="115000"/>
              </a:lnSpc>
            </a:pPr>
            <a:endParaRPr lang="ru-RU" sz="1600" dirty="0"/>
          </a:p>
          <a:p>
            <a:pPr algn="just">
              <a:lnSpc>
                <a:spcPct val="115000"/>
              </a:lnSpc>
            </a:pPr>
            <a:endParaRPr lang="ru-RU" sz="1600" dirty="0"/>
          </a:p>
          <a:p>
            <a:pPr algn="just">
              <a:lnSpc>
                <a:spcPct val="115000"/>
              </a:lnSpc>
            </a:pPr>
            <a:endParaRPr lang="ru-RU" sz="16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88" y="2824795"/>
            <a:ext cx="225183" cy="22518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87" y="3780212"/>
            <a:ext cx="225183" cy="22518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59" y="3555029"/>
            <a:ext cx="225183" cy="2251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59" y="3142672"/>
            <a:ext cx="225183" cy="2251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96763" y="633256"/>
            <a:ext cx="3899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zov"/>
              </a:rPr>
              <a:t>Расположена в северо- западной части Республики Ингушетия.</a:t>
            </a:r>
          </a:p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zov"/>
              </a:rPr>
              <a:t>Создана в 2008 году.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Azov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62" y="550254"/>
            <a:ext cx="417080" cy="41708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86" y="5842401"/>
            <a:ext cx="225183" cy="22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0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1587</TotalTime>
  <Words>3891</Words>
  <Application>Microsoft Office PowerPoint</Application>
  <PresentationFormat>Широкоэкранный</PresentationFormat>
  <Paragraphs>686</Paragraphs>
  <Slides>32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50" baseType="lpstr">
      <vt:lpstr>微软雅黑</vt:lpstr>
      <vt:lpstr>微软雅黑</vt:lpstr>
      <vt:lpstr>宋体</vt:lpstr>
      <vt:lpstr>Alice Bold</vt:lpstr>
      <vt:lpstr>Arial</vt:lpstr>
      <vt:lpstr>Arial Narrow</vt:lpstr>
      <vt:lpstr>Azov</vt:lpstr>
      <vt:lpstr>Calibri</vt:lpstr>
      <vt:lpstr>Calibri Light</vt:lpstr>
      <vt:lpstr>Cambria</vt:lpstr>
      <vt:lpstr>Century Gothic</vt:lpstr>
      <vt:lpstr>Open Sans</vt:lpstr>
      <vt:lpstr>华文新魏</vt:lpstr>
      <vt:lpstr>Times New Roman</vt:lpstr>
      <vt:lpstr>Trebuchet MS</vt:lpstr>
      <vt:lpstr>Wingdings</vt:lpstr>
      <vt:lpstr>Wingdings 3</vt:lpstr>
      <vt:lpstr>Аспект</vt:lpstr>
      <vt:lpstr>Инвестиционная привлекательность Республики Ингушетия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СОВМЕСТНЫЙ ПРОЕКТ КЛАСТЕРА АЛЮМИНИЕВОЙ ПРОМЫШЛЕННОСТИ «ПРОИЗВОДСТВО КОРРОЗИННОСТОЙКИХ ВЫСОКОПРОЧНЫХ АЛЮМИНИЕВЫХ МАТЕРИАЛОВ ПОЛУФАБРИКАТОВ ДЛЯ СТРОИТЕЛЬСТВА» </vt:lpstr>
      <vt:lpstr> ФУНКЦИОНАЛЬНАЯ ЗАВИСИМОСТЬ УЧАСТНИКОВ СОВМЕСТНОГО ПРОЕКТА                               </vt:lpstr>
      <vt:lpstr>СОВМЕСТНЫЙ ПРОЕКТ КЛАСТЕРА АЛЮМИНИЕВОЙ ПРОМЫШЛЕННОСТИ«ОРГАНИЗАЦИЯ ПРОИЗВОДСТВА ЛИТЕЙНОЙ ОСНАСТКИ ДЛЯ ИЗГОТОВЛЕНИЯ АЛЮМИНИЕВЫХ СЛИТКОВ»</vt:lpstr>
      <vt:lpstr>ФУНКЦИОНАЛЬНАЯ ЗАВИСИМОСТЬ УЧАСТНИКОВ СОВМЕСТНОГО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Эффект для Ингушетии от реализации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Креативный кластер Республики Ингушетия Создание условий для профессионального развития творческих работников на основе межотраслевого сотрудничества </vt:lpstr>
      <vt:lpstr>Креативный кластер Республики Ингушетия— это пространство в сфере креативных индустрий, конвертирующий творческую энергию в работающие бизнесы </vt:lpstr>
      <vt:lpstr>Популяризация, коммерциализация и продвижение результатов деятельности творческих союзов, общественных организаций, коллективов, талантливой молодежи и одаренных детей </vt:lpstr>
      <vt:lpstr> 1.Поддержка и создание благоприятных условий для функционирования субъектов МСП; 2.Развитие системы микрофинансовой деятельности и среднего предпринимательства, поручительств по обязательным субъектов малого и среднего предпринимательства; 3.Организация инфраструктуры поддержки субъектов малого и среднего предпринимательства, основанных на договорах займа, лизинга, договорах о предоставлении банковский гарантий и иных договорах, предусмотренных действующим законодательством Российский Федераций.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Совместный проект «НАИМЕНОВАНИЕ СОВМЕСТНОГО ПРОЕКТА»</dc:title>
  <dc:creator>Елена</dc:creator>
  <cp:lastModifiedBy>785</cp:lastModifiedBy>
  <cp:revision>83</cp:revision>
  <dcterms:created xsi:type="dcterms:W3CDTF">2021-02-24T14:27:12Z</dcterms:created>
  <dcterms:modified xsi:type="dcterms:W3CDTF">2022-12-02T12:11:14Z</dcterms:modified>
</cp:coreProperties>
</file>